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2" r:id="rId5"/>
    <p:sldId id="263" r:id="rId6"/>
    <p:sldId id="261" r:id="rId7"/>
    <p:sldId id="264" r:id="rId8"/>
    <p:sldId id="265" r:id="rId9"/>
    <p:sldId id="308" r:id="rId10"/>
    <p:sldId id="267" r:id="rId11"/>
    <p:sldId id="268" r:id="rId12"/>
    <p:sldId id="283" r:id="rId13"/>
    <p:sldId id="284" r:id="rId14"/>
    <p:sldId id="285" r:id="rId15"/>
    <p:sldId id="286" r:id="rId16"/>
    <p:sldId id="299" r:id="rId17"/>
    <p:sldId id="294" r:id="rId18"/>
    <p:sldId id="290" r:id="rId19"/>
    <p:sldId id="316" r:id="rId20"/>
    <p:sldId id="301" r:id="rId21"/>
    <p:sldId id="317" r:id="rId22"/>
    <p:sldId id="312" r:id="rId23"/>
    <p:sldId id="291" r:id="rId24"/>
    <p:sldId id="287" r:id="rId25"/>
    <p:sldId id="288" r:id="rId26"/>
    <p:sldId id="298" r:id="rId27"/>
    <p:sldId id="295" r:id="rId28"/>
    <p:sldId id="302" r:id="rId29"/>
    <p:sldId id="303" r:id="rId30"/>
    <p:sldId id="304" r:id="rId31"/>
    <p:sldId id="305" r:id="rId32"/>
    <p:sldId id="306" r:id="rId33"/>
    <p:sldId id="313" r:id="rId34"/>
    <p:sldId id="315" r:id="rId35"/>
    <p:sldId id="314" r:id="rId36"/>
    <p:sldId id="309" r:id="rId37"/>
    <p:sldId id="311" r:id="rId38"/>
    <p:sldId id="289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4660"/>
  </p:normalViewPr>
  <p:slideViewPr>
    <p:cSldViewPr snapToGrid="0">
      <p:cViewPr varScale="1">
        <p:scale>
          <a:sx n="87" d="100"/>
          <a:sy n="87" d="100"/>
        </p:scale>
        <p:origin x="389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6917-B682-4E00-B502-7D4663E8EA6F}" type="datetimeFigureOut">
              <a:rPr lang="lv-LV" smtClean="0"/>
              <a:pPr/>
              <a:t>21.08.2026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5643E-355E-45B5-BF99-8CD1758FE068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6983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6917-B682-4E00-B502-7D4663E8EA6F}" type="datetimeFigureOut">
              <a:rPr lang="lv-LV" smtClean="0"/>
              <a:pPr/>
              <a:t>21.08.2026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5643E-355E-45B5-BF99-8CD1758FE068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60527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6917-B682-4E00-B502-7D4663E8EA6F}" type="datetimeFigureOut">
              <a:rPr lang="lv-LV" smtClean="0"/>
              <a:pPr/>
              <a:t>21.08.2026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5643E-355E-45B5-BF99-8CD1758FE068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906741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6917-B682-4E00-B502-7D4663E8EA6F}" type="datetimeFigureOut">
              <a:rPr lang="lv-LV" smtClean="0"/>
              <a:pPr/>
              <a:t>21.08.2026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5643E-355E-45B5-BF99-8CD1758FE068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64699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6917-B682-4E00-B502-7D4663E8EA6F}" type="datetimeFigureOut">
              <a:rPr lang="lv-LV" smtClean="0"/>
              <a:pPr/>
              <a:t>21.08.2026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5643E-355E-45B5-BF99-8CD1758FE068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5704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6917-B682-4E00-B502-7D4663E8EA6F}" type="datetimeFigureOut">
              <a:rPr lang="lv-LV" smtClean="0"/>
              <a:pPr/>
              <a:t>21.08.2026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5643E-355E-45B5-BF99-8CD1758FE068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122816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6917-B682-4E00-B502-7D4663E8EA6F}" type="datetimeFigureOut">
              <a:rPr lang="lv-LV" smtClean="0"/>
              <a:pPr/>
              <a:t>21.08.2026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5643E-355E-45B5-BF99-8CD1758FE068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266630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6917-B682-4E00-B502-7D4663E8EA6F}" type="datetimeFigureOut">
              <a:rPr lang="lv-LV" smtClean="0"/>
              <a:pPr/>
              <a:t>21.08.2026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5643E-355E-45B5-BF99-8CD1758FE068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25550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6917-B682-4E00-B502-7D4663E8EA6F}" type="datetimeFigureOut">
              <a:rPr lang="lv-LV" smtClean="0"/>
              <a:pPr/>
              <a:t>21.08.2026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5643E-355E-45B5-BF99-8CD1758FE068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19291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6917-B682-4E00-B502-7D4663E8EA6F}" type="datetimeFigureOut">
              <a:rPr lang="lv-LV" smtClean="0"/>
              <a:pPr/>
              <a:t>21.08.2026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5643E-355E-45B5-BF99-8CD1758FE068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99913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6917-B682-4E00-B502-7D4663E8EA6F}" type="datetimeFigureOut">
              <a:rPr lang="lv-LV" smtClean="0"/>
              <a:pPr/>
              <a:t>21.08.2026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5643E-355E-45B5-BF99-8CD1758FE068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27020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6917-B682-4E00-B502-7D4663E8EA6F}" type="datetimeFigureOut">
              <a:rPr lang="lv-LV" smtClean="0"/>
              <a:pPr/>
              <a:t>21.08.2026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5643E-355E-45B5-BF99-8CD1758FE068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82025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6917-B682-4E00-B502-7D4663E8EA6F}" type="datetimeFigureOut">
              <a:rPr lang="lv-LV" smtClean="0"/>
              <a:pPr/>
              <a:t>21.08.2026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5643E-355E-45B5-BF99-8CD1758FE068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12885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6917-B682-4E00-B502-7D4663E8EA6F}" type="datetimeFigureOut">
              <a:rPr lang="lv-LV" smtClean="0"/>
              <a:pPr/>
              <a:t>21.08.2026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5643E-355E-45B5-BF99-8CD1758FE068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5310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6917-B682-4E00-B502-7D4663E8EA6F}" type="datetimeFigureOut">
              <a:rPr lang="lv-LV" smtClean="0"/>
              <a:pPr/>
              <a:t>21.08.2026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5643E-355E-45B5-BF99-8CD1758FE068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27457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6917-B682-4E00-B502-7D4663E8EA6F}" type="datetimeFigureOut">
              <a:rPr lang="lv-LV" smtClean="0"/>
              <a:pPr/>
              <a:t>21.08.2026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5643E-355E-45B5-BF99-8CD1758FE068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78572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56917-B682-4E00-B502-7D4663E8EA6F}" type="datetimeFigureOut">
              <a:rPr lang="lv-LV" smtClean="0"/>
              <a:pPr/>
              <a:t>21.08.2026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D65643E-355E-45B5-BF99-8CD1758FE068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5210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ebp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hyperlink" Target="http://www.elmosa.lv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>
                <a:latin typeface="Comic Sans MS" panose="030F0702030302020204" pitchFamily="66" charset="0"/>
              </a:rPr>
              <a:t>1.klase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>
                <a:latin typeface="Comic Sans MS" panose="030F0702030302020204" pitchFamily="66" charset="0"/>
              </a:rPr>
              <a:t>202</a:t>
            </a:r>
            <a:r>
              <a:rPr lang="en-US" dirty="0">
                <a:latin typeface="Comic Sans MS" panose="030F0702030302020204" pitchFamily="66" charset="0"/>
              </a:rPr>
              <a:t>6</a:t>
            </a:r>
            <a:r>
              <a:rPr lang="lv-LV" dirty="0">
                <a:latin typeface="Comic Sans MS" panose="030F0702030302020204" pitchFamily="66" charset="0"/>
              </a:rPr>
              <a:t>./202</a:t>
            </a:r>
            <a:r>
              <a:rPr lang="en-US" dirty="0">
                <a:latin typeface="Comic Sans MS" panose="030F0702030302020204" pitchFamily="66" charset="0"/>
              </a:rPr>
              <a:t>7</a:t>
            </a:r>
            <a:r>
              <a:rPr lang="lv-LV" dirty="0">
                <a:latin typeface="Comic Sans MS" panose="030F0702030302020204" pitchFamily="66" charset="0"/>
              </a:rPr>
              <a:t>. mācību gads</a:t>
            </a:r>
          </a:p>
        </p:txBody>
      </p:sp>
      <p:pic>
        <p:nvPicPr>
          <p:cNvPr id="2050" name="Picture 2" descr="Attēlu rezultāti vaicājumam “84.vidusskola 1979.gadā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615" y="626542"/>
            <a:ext cx="1981200" cy="198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546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96937" y="326641"/>
            <a:ext cx="48221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lv-LV" sz="3600" b="1" dirty="0">
                <a:latin typeface="Comic Sans MS" panose="030F0702030302020204" pitchFamily="66" charset="0"/>
              </a:rPr>
              <a:t>Burtnīcas apvākotas.</a:t>
            </a:r>
          </a:p>
          <a:p>
            <a:pPr algn="ctr"/>
            <a:endParaRPr lang="lv-LV" sz="3600" b="1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243225" y="5144808"/>
            <a:ext cx="844644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dirty="0">
                <a:latin typeface="Comic Sans MS" panose="030F0702030302020204" pitchFamily="66" charset="0"/>
              </a:rPr>
              <a:t>Divām tumšākām līnijām. </a:t>
            </a:r>
            <a:endParaRPr lang="en-US" sz="2800" dirty="0">
              <a:latin typeface="Comic Sans MS" panose="030F0702030302020204" pitchFamily="66" charset="0"/>
            </a:endParaRPr>
          </a:p>
          <a:p>
            <a:pPr algn="ctr"/>
            <a:r>
              <a:rPr lang="lv-LV" sz="2800" dirty="0">
                <a:latin typeface="Comic Sans MS" panose="030F0702030302020204" pitchFamily="66" charset="0"/>
              </a:rPr>
              <a:t>Iesākumā divas burtnīcas.</a:t>
            </a:r>
          </a:p>
          <a:p>
            <a:pPr algn="ctr"/>
            <a:r>
              <a:rPr lang="lv-LV" sz="2800" dirty="0">
                <a:latin typeface="Comic Sans MS" panose="030F0702030302020204" pitchFamily="66" charset="0"/>
              </a:rPr>
              <a:t>Uz </a:t>
            </a:r>
            <a:r>
              <a:rPr lang="lv-LV" sz="2800" b="1" u="sng" dirty="0">
                <a:latin typeface="Comic Sans MS" panose="030F0702030302020204" pitchFamily="66" charset="0"/>
              </a:rPr>
              <a:t>vāciņa iekšpusē </a:t>
            </a:r>
            <a:r>
              <a:rPr lang="lv-LV" sz="2800" dirty="0">
                <a:latin typeface="Comic Sans MS" panose="030F0702030302020204" pitchFamily="66" charset="0"/>
              </a:rPr>
              <a:t>ierakstīts bērna vārds.</a:t>
            </a:r>
          </a:p>
          <a:p>
            <a:pPr algn="ctr"/>
            <a:endParaRPr lang="lv-LV" sz="2800" dirty="0">
              <a:latin typeface="Comic Sans MS" panose="030F0702030302020204" pitchFamily="66" charset="0"/>
            </a:endParaRPr>
          </a:p>
        </p:txBody>
      </p:sp>
      <p:pic>
        <p:nvPicPr>
          <p:cNvPr id="28674" name="Picture 2" descr="Attēlu rezultāti vaicājumam “1.klašu līniju burtnīcas”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047" y="971924"/>
            <a:ext cx="4172884" cy="4172884"/>
          </a:xfrm>
          <a:prstGeom prst="rect">
            <a:avLst/>
          </a:prstGeom>
          <a:noFill/>
        </p:spPr>
      </p:pic>
      <p:pic>
        <p:nvPicPr>
          <p:cNvPr id="28676" name="Picture 4" descr="Saistīts attēl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15731" y="971924"/>
            <a:ext cx="4586692" cy="34400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3511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83490" y="501452"/>
            <a:ext cx="48221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lv-LV" sz="3600" b="1" dirty="0">
                <a:latin typeface="Comic Sans MS" panose="030F0702030302020204" pitchFamily="66" charset="0"/>
              </a:rPr>
              <a:t>Burtnīcas apvākotas.</a:t>
            </a:r>
          </a:p>
          <a:p>
            <a:pPr algn="ctr"/>
            <a:endParaRPr lang="lv-LV" sz="3600" b="1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2923" y="4905094"/>
            <a:ext cx="746390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lv-LV" sz="2800" dirty="0">
                <a:latin typeface="Comic Sans MS" panose="030F0702030302020204" pitchFamily="66" charset="0"/>
              </a:rPr>
              <a:t>Parastajām līnijām. </a:t>
            </a:r>
            <a:r>
              <a:rPr lang="lv-LV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Lielām rūtiņām – nē!</a:t>
            </a:r>
          </a:p>
          <a:p>
            <a:pPr algn="just"/>
            <a:r>
              <a:rPr lang="lv-LV" sz="2800" dirty="0">
                <a:latin typeface="Comic Sans MS" panose="030F0702030302020204" pitchFamily="66" charset="0"/>
              </a:rPr>
              <a:t>Iesākumā divas burtnīcas. </a:t>
            </a:r>
          </a:p>
          <a:p>
            <a:pPr algn="just"/>
            <a:r>
              <a:rPr lang="lv-LV" sz="2800" dirty="0">
                <a:latin typeface="Comic Sans MS" panose="030F0702030302020204" pitchFamily="66" charset="0"/>
              </a:rPr>
              <a:t>Uz </a:t>
            </a:r>
            <a:r>
              <a:rPr lang="lv-LV" sz="2800" b="1" u="sng" dirty="0">
                <a:latin typeface="Comic Sans MS" panose="030F0702030302020204" pitchFamily="66" charset="0"/>
              </a:rPr>
              <a:t>vāciņa iekšpusē </a:t>
            </a:r>
            <a:r>
              <a:rPr lang="lv-LV" sz="2800" dirty="0">
                <a:latin typeface="Comic Sans MS" panose="030F0702030302020204" pitchFamily="66" charset="0"/>
              </a:rPr>
              <a:t>ierakstīts bērna vārds. </a:t>
            </a:r>
          </a:p>
        </p:txBody>
      </p:sp>
      <p:pic>
        <p:nvPicPr>
          <p:cNvPr id="30722" name="Picture 2" descr="Attēlu rezultāti vaicājumam “1.klašu rūtiņu burtnīcas”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140" y="1516435"/>
            <a:ext cx="2809875" cy="2809876"/>
          </a:xfrm>
          <a:prstGeom prst="rect">
            <a:avLst/>
          </a:prstGeom>
          <a:noFill/>
        </p:spPr>
      </p:pic>
      <p:cxnSp>
        <p:nvCxnSpPr>
          <p:cNvPr id="8" name="Straight Connector 7"/>
          <p:cNvCxnSpPr/>
          <p:nvPr/>
        </p:nvCxnSpPr>
        <p:spPr>
          <a:xfrm>
            <a:off x="537882" y="1169894"/>
            <a:ext cx="3469342" cy="33886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770" name="Picture 2" descr="AttÄlu rezultÄti vaicÄjumam ârÅ«tiÅu burtnÄ«caâ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43362" y="1329299"/>
            <a:ext cx="2188695" cy="32830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3511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3587" y="501452"/>
            <a:ext cx="39020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lv-LV" sz="3600" b="1" dirty="0">
                <a:latin typeface="Comic Sans MS" panose="030F0702030302020204" pitchFamily="66" charset="0"/>
              </a:rPr>
              <a:t>Sporta stundām.</a:t>
            </a:r>
          </a:p>
          <a:p>
            <a:pPr algn="ctr"/>
            <a:endParaRPr lang="lv-LV" sz="3600" b="1" dirty="0">
              <a:latin typeface="Comic Sans MS" panose="030F0702030302020204" pitchFamily="66" charset="0"/>
            </a:endParaRPr>
          </a:p>
        </p:txBody>
      </p:sp>
      <p:pic>
        <p:nvPicPr>
          <p:cNvPr id="47106" name="Picture 2" descr="Attēlu rezultāti vaicājumam “84.vidusskolas sporta komplekss”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21" y="1480729"/>
            <a:ext cx="7032812" cy="35164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3511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65815" y="501452"/>
            <a:ext cx="665759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lv-LV" sz="3600" b="1" dirty="0">
                <a:latin typeface="Comic Sans MS" panose="030F0702030302020204" pitchFamily="66" charset="0"/>
              </a:rPr>
              <a:t>Īsais sporta tērps un </a:t>
            </a:r>
          </a:p>
          <a:p>
            <a:pPr algn="just"/>
            <a:r>
              <a:rPr lang="lv-LV" sz="3600" b="1" dirty="0">
                <a:latin typeface="Comic Sans MS" panose="030F0702030302020204" pitchFamily="66" charset="0"/>
              </a:rPr>
              <a:t>ar gumijas zoli sporta apavi.</a:t>
            </a:r>
          </a:p>
          <a:p>
            <a:pPr algn="ctr"/>
            <a:endParaRPr lang="lv-LV" sz="3600" b="1" dirty="0">
              <a:latin typeface="Comic Sans MS" panose="030F0702030302020204" pitchFamily="66" charset="0"/>
            </a:endParaRPr>
          </a:p>
        </p:txBody>
      </p:sp>
      <p:pic>
        <p:nvPicPr>
          <p:cNvPr id="48130" name="Picture 2" descr="Attēlu rezultāti vaicājumam “84.vidusskolas sporta zāle”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1973" y="1815869"/>
            <a:ext cx="4464424" cy="44644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3511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11586" y="501452"/>
            <a:ext cx="47660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lv-LV" sz="3600" b="1" dirty="0">
                <a:latin typeface="Comic Sans MS" panose="030F0702030302020204" pitchFamily="66" charset="0"/>
              </a:rPr>
              <a:t>Garais sporta tērps.</a:t>
            </a:r>
          </a:p>
          <a:p>
            <a:pPr algn="ctr"/>
            <a:endParaRPr lang="lv-LV" sz="3600" b="1" dirty="0">
              <a:latin typeface="Comic Sans MS" panose="030F0702030302020204" pitchFamily="66" charset="0"/>
            </a:endParaRPr>
          </a:p>
        </p:txBody>
      </p:sp>
      <p:pic>
        <p:nvPicPr>
          <p:cNvPr id="49154" name="Picture 2" descr="Attēlu rezultāti vaicājumam “84.vidusskolas sporta komplekss”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6134" y="1225234"/>
            <a:ext cx="7231437" cy="46665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35118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7036" y="381136"/>
            <a:ext cx="1082539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lv-LV" sz="3600" b="1" dirty="0">
                <a:latin typeface="Comic Sans MS" panose="030F0702030302020204" pitchFamily="66" charset="0"/>
              </a:rPr>
              <a:t>Slidošanas sezonā siltās bikses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vai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kombinezons</a:t>
            </a:r>
            <a:endParaRPr lang="en-US" sz="3600" b="1" dirty="0">
              <a:latin typeface="Comic Sans MS" panose="030F0702030302020204" pitchFamily="66" charset="0"/>
            </a:endParaRPr>
          </a:p>
          <a:p>
            <a:pPr algn="just"/>
            <a:r>
              <a:rPr lang="en-US" sz="3600" b="1" dirty="0">
                <a:latin typeface="Comic Sans MS" panose="030F0702030302020204" pitchFamily="66" charset="0"/>
              </a:rPr>
              <a:t>(</a:t>
            </a:r>
            <a:r>
              <a:rPr lang="en-US" sz="36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ar</a:t>
            </a:r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džinsām</a:t>
            </a:r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slidot</a:t>
            </a:r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nedrīkst</a:t>
            </a:r>
            <a:r>
              <a:rPr lang="en-US" sz="3600" b="1" dirty="0">
                <a:latin typeface="Comic Sans MS" panose="030F0702030302020204" pitchFamily="66" charset="0"/>
              </a:rPr>
              <a:t>)</a:t>
            </a:r>
            <a:r>
              <a:rPr lang="lv-LV" sz="3600" b="1" dirty="0">
                <a:latin typeface="Comic Sans MS" panose="030F0702030302020204" pitchFamily="66" charset="0"/>
              </a:rPr>
              <a:t>.</a:t>
            </a:r>
          </a:p>
          <a:p>
            <a:pPr algn="ctr"/>
            <a:endParaRPr lang="lv-LV" sz="3600" b="1" dirty="0">
              <a:latin typeface="Comic Sans MS" panose="030F0702030302020204" pitchFamily="66" charset="0"/>
            </a:endParaRPr>
          </a:p>
        </p:txBody>
      </p:sp>
      <p:pic>
        <p:nvPicPr>
          <p:cNvPr id="50180" name="Picture 4" descr="Saistīts attēl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4819" y="1915279"/>
            <a:ext cx="6589059" cy="44820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35118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1262" y="2397487"/>
            <a:ext cx="576311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lv-LV" sz="3200" b="1" dirty="0">
                <a:latin typeface="Comic Sans MS" panose="030F0702030302020204" pitchFamily="66" charset="0"/>
              </a:rPr>
              <a:t>Pirmās klases skolēnam būs:</a:t>
            </a:r>
          </a:p>
          <a:p>
            <a:pPr algn="ctr"/>
            <a:endParaRPr lang="lv-LV" sz="3200" b="1" dirty="0">
              <a:latin typeface="Comic Sans MS" panose="030F0702030302020204" pitchFamily="66" charset="0"/>
            </a:endParaRPr>
          </a:p>
          <a:p>
            <a:pPr algn="ctr"/>
            <a:endParaRPr lang="lv-LV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5118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21724" y="501452"/>
            <a:ext cx="33457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lv-LV" sz="3600" b="1" dirty="0">
                <a:latin typeface="Comic Sans MS" panose="030F0702030302020204" pitchFamily="66" charset="0"/>
              </a:rPr>
              <a:t>Brīvpusdienas </a:t>
            </a:r>
          </a:p>
        </p:txBody>
      </p:sp>
      <p:pic>
        <p:nvPicPr>
          <p:cNvPr id="1026" name="Picture 2" descr="Attēlu rezultāti vaicājumam “skolēna pusdienas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362" y="1523605"/>
            <a:ext cx="6458965" cy="3810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43250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972" y="501452"/>
            <a:ext cx="863730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lv-LV" sz="3600" b="1" dirty="0">
                <a:latin typeface="Comic Sans MS" panose="030F0702030302020204" pitchFamily="66" charset="0"/>
              </a:rPr>
              <a:t>Garderobēs katram būs savs skapītis.</a:t>
            </a:r>
          </a:p>
          <a:p>
            <a:pPr algn="ctr"/>
            <a:endParaRPr lang="lv-LV" sz="3600" b="1" dirty="0">
              <a:latin typeface="Comic Sans MS" panose="030F0702030302020204" pitchFamily="66" charset="0"/>
            </a:endParaRPr>
          </a:p>
        </p:txBody>
      </p:sp>
      <p:pic>
        <p:nvPicPr>
          <p:cNvPr id="54274" name="Picture 2" descr="Attēlu rezultāti vaicājumam “garderobes skapīši”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972" y="1196616"/>
            <a:ext cx="5688106" cy="426608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66482" y="5620870"/>
            <a:ext cx="845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3600" b="1" dirty="0">
                <a:latin typeface="Comic Sans MS" panose="030F0702030302020204" pitchFamily="66" charset="0"/>
              </a:rPr>
              <a:t>Garderobēs drīkst ieiet tikai skolēni.</a:t>
            </a:r>
          </a:p>
        </p:txBody>
      </p:sp>
    </p:spTree>
    <p:extLst>
      <p:ext uri="{BB962C8B-B14F-4D97-AF65-F5344CB8AC3E}">
        <p14:creationId xmlns:p14="http://schemas.microsoft.com/office/powerpoint/2010/main" val="19635118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8FD6822-5C53-62FA-F843-B0B73CF86566}"/>
              </a:ext>
            </a:extLst>
          </p:cNvPr>
          <p:cNvSpPr txBox="1"/>
          <p:nvPr/>
        </p:nvSpPr>
        <p:spPr>
          <a:xfrm>
            <a:off x="2002962" y="1025808"/>
            <a:ext cx="6266459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>
                <a:latin typeface="Comic Sans MS" panose="030F0702030302020204" pitchFamily="66" charset="0"/>
              </a:rPr>
              <a:t>Mācību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stundas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sākas</a:t>
            </a:r>
            <a:r>
              <a:rPr lang="en-US" sz="3600" b="1" dirty="0">
                <a:latin typeface="Comic Sans MS" panose="030F0702030302020204" pitchFamily="66" charset="0"/>
              </a:rPr>
              <a:t> 8.30</a:t>
            </a:r>
          </a:p>
          <a:p>
            <a:pPr algn="ctr"/>
            <a:endParaRPr lang="en-US" sz="3600" b="1" dirty="0">
              <a:latin typeface="Comic Sans MS" panose="030F0702030302020204" pitchFamily="66" charset="0"/>
            </a:endParaRPr>
          </a:p>
          <a:p>
            <a:pPr algn="ctr"/>
            <a:r>
              <a:rPr lang="en-US" sz="3600" b="1" dirty="0">
                <a:latin typeface="Comic Sans MS" panose="030F0702030302020204" pitchFamily="66" charset="0"/>
              </a:rPr>
              <a:t>5.stunda </a:t>
            </a:r>
            <a:r>
              <a:rPr lang="en-US" sz="3600" b="1" dirty="0" err="1">
                <a:latin typeface="Comic Sans MS" panose="030F0702030302020204" pitchFamily="66" charset="0"/>
              </a:rPr>
              <a:t>beidzas</a:t>
            </a:r>
            <a:r>
              <a:rPr lang="en-US" sz="3600" b="1" dirty="0">
                <a:latin typeface="Comic Sans MS" panose="030F0702030302020204" pitchFamily="66" charset="0"/>
              </a:rPr>
              <a:t> 12.45</a:t>
            </a:r>
          </a:p>
          <a:p>
            <a:pPr algn="ctr"/>
            <a:endParaRPr lang="en-US" sz="3600" b="1" dirty="0">
              <a:latin typeface="Comic Sans MS" panose="030F0702030302020204" pitchFamily="66" charset="0"/>
            </a:endParaRPr>
          </a:p>
          <a:p>
            <a:pPr algn="ctr"/>
            <a:r>
              <a:rPr lang="en-US" sz="3600" b="1" dirty="0" err="1">
                <a:latin typeface="Comic Sans MS" panose="030F0702030302020204" pitchFamily="66" charset="0"/>
              </a:rPr>
              <a:t>Pusdienas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ēd</a:t>
            </a:r>
            <a:r>
              <a:rPr lang="en-US" sz="3600" b="1" dirty="0">
                <a:latin typeface="Comic Sans MS" panose="030F0702030302020204" pitchFamily="66" charset="0"/>
              </a:rPr>
              <a:t> 10.45</a:t>
            </a:r>
          </a:p>
          <a:p>
            <a:pPr algn="ctr"/>
            <a:endParaRPr lang="en-US" sz="3600" b="1" dirty="0">
              <a:latin typeface="Comic Sans MS" panose="030F0702030302020204" pitchFamily="66" charset="0"/>
            </a:endParaRPr>
          </a:p>
          <a:p>
            <a:pPr algn="ctr"/>
            <a:r>
              <a:rPr lang="en-US" sz="3600" b="1" dirty="0" err="1">
                <a:latin typeface="Comic Sans MS" panose="030F0702030302020204" pitchFamily="66" charset="0"/>
              </a:rPr>
              <a:t>Launagu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ēd</a:t>
            </a:r>
            <a:r>
              <a:rPr lang="en-US" sz="3600" b="1" dirty="0">
                <a:latin typeface="Comic Sans MS" panose="030F0702030302020204" pitchFamily="66" charset="0"/>
              </a:rPr>
              <a:t> 13.35</a:t>
            </a:r>
            <a:endParaRPr lang="lv-LV" sz="36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441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72837" y="906087"/>
            <a:ext cx="8323112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lv-LV" sz="2800" dirty="0">
                <a:latin typeface="Comic Sans MS" panose="030F0702030302020204" pitchFamily="66" charset="0"/>
              </a:rPr>
              <a:t>Mūsu skolas vīzija:</a:t>
            </a:r>
          </a:p>
          <a:p>
            <a:pPr algn="ctr"/>
            <a:endParaRPr lang="lv-LV" sz="2800" dirty="0">
              <a:latin typeface="Comic Sans MS" panose="030F0702030302020204" pitchFamily="66" charset="0"/>
            </a:endParaRPr>
          </a:p>
          <a:p>
            <a:r>
              <a:rPr lang="lv-LV" sz="2800" dirty="0">
                <a:latin typeface="Comic Sans MS" panose="030F0702030302020204" pitchFamily="66" charset="0"/>
              </a:rPr>
              <a:t>Skola ar stabilām pamatvērtībām un atvērta </a:t>
            </a:r>
          </a:p>
          <a:p>
            <a:endParaRPr lang="lv-LV" sz="2800" dirty="0">
              <a:latin typeface="Comic Sans MS" panose="030F0702030302020204" pitchFamily="66" charset="0"/>
            </a:endParaRPr>
          </a:p>
          <a:p>
            <a:r>
              <a:rPr lang="lv-LV" sz="2800" dirty="0">
                <a:latin typeface="Comic Sans MS" panose="030F0702030302020204" pitchFamily="66" charset="0"/>
              </a:rPr>
              <a:t>jauniem izaicinājumiem ceļā uz veselu, laimīgu un </a:t>
            </a:r>
          </a:p>
          <a:p>
            <a:endParaRPr lang="lv-LV" sz="2800" dirty="0">
              <a:latin typeface="Comic Sans MS" panose="030F0702030302020204" pitchFamily="66" charset="0"/>
            </a:endParaRPr>
          </a:p>
          <a:p>
            <a:r>
              <a:rPr lang="lv-LV" sz="2800" dirty="0" err="1">
                <a:latin typeface="Comic Sans MS" panose="030F0702030302020204" pitchFamily="66" charset="0"/>
              </a:rPr>
              <a:t>dzīvesgudru</a:t>
            </a:r>
            <a:r>
              <a:rPr lang="lv-LV" sz="2800" dirty="0">
                <a:latin typeface="Comic Sans MS" panose="030F0702030302020204" pitchFamily="66" charset="0"/>
              </a:rPr>
              <a:t> personību.</a:t>
            </a:r>
          </a:p>
        </p:txBody>
      </p:sp>
    </p:spTree>
    <p:extLst>
      <p:ext uri="{BB962C8B-B14F-4D97-AF65-F5344CB8AC3E}">
        <p14:creationId xmlns:p14="http://schemas.microsoft.com/office/powerpoint/2010/main" val="16298763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1260" y="1547736"/>
            <a:ext cx="956864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600" b="1" dirty="0" err="1">
                <a:latin typeface="Comic Sans MS" panose="030F0702030302020204" pitchFamily="66" charset="0"/>
              </a:rPr>
              <a:t>Pagarinātā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grupa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ar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savu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klasi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līdz</a:t>
            </a:r>
            <a:r>
              <a:rPr lang="en-US" sz="3600" b="1" dirty="0">
                <a:latin typeface="Comic Sans MS" panose="030F0702030302020204" pitchFamily="66" charset="0"/>
              </a:rPr>
              <a:t> 16.00</a:t>
            </a:r>
            <a:endParaRPr lang="lv-LV" sz="3600" b="1" dirty="0">
              <a:latin typeface="Comic Sans MS" panose="030F0702030302020204" pitchFamily="66" charset="0"/>
            </a:endParaRPr>
          </a:p>
          <a:p>
            <a:pPr algn="ctr"/>
            <a:endParaRPr lang="lv-LV" sz="3600" b="1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0733" y="2860085"/>
            <a:ext cx="97359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>
                <a:latin typeface="Comic Sans MS" panose="030F0702030302020204" pitchFamily="66" charset="0"/>
              </a:rPr>
              <a:t>Apvienotajā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grupā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līdz</a:t>
            </a:r>
            <a:r>
              <a:rPr lang="en-US" sz="3600" b="1" dirty="0">
                <a:latin typeface="Comic Sans MS" panose="030F0702030302020204" pitchFamily="66" charset="0"/>
              </a:rPr>
              <a:t> 18.00</a:t>
            </a:r>
          </a:p>
          <a:p>
            <a:pPr algn="just"/>
            <a:endParaRPr lang="en-US" sz="3600" b="1" dirty="0">
              <a:latin typeface="Comic Sans MS" panose="030F0702030302020204" pitchFamily="66" charset="0"/>
            </a:endParaRPr>
          </a:p>
          <a:p>
            <a:pPr algn="just"/>
            <a:r>
              <a:rPr lang="en-US" sz="3600" b="1" dirty="0" err="1">
                <a:latin typeface="Comic Sans MS" panose="030F0702030302020204" pitchFamily="66" charset="0"/>
              </a:rPr>
              <a:t>Pirmo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nedēļu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adaptācijas</a:t>
            </a:r>
            <a:r>
              <a:rPr lang="en-US" sz="3600" b="1" dirty="0">
                <a:latin typeface="Comic Sans MS" panose="030F0702030302020204" pitchFamily="66" charset="0"/>
              </a:rPr>
              <a:t> periods, </a:t>
            </a:r>
            <a:r>
              <a:rPr lang="en-US" sz="3600" b="1" dirty="0" err="1">
                <a:latin typeface="Comic Sans MS" panose="030F0702030302020204" pitchFamily="66" charset="0"/>
              </a:rPr>
              <a:t>nebūtu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vēlama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ilga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palikšana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skolā</a:t>
            </a:r>
            <a:r>
              <a:rPr lang="en-US" sz="3600" b="1" dirty="0">
                <a:latin typeface="Comic Sans MS" panose="030F0702030302020204" pitchFamily="66" charset="0"/>
              </a:rPr>
              <a:t>.</a:t>
            </a:r>
            <a:endParaRPr lang="lv-LV" sz="3600" b="1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 descr="Premium Vector | Tired boy cartoon">
            <a:extLst>
              <a:ext uri="{FF2B5EF4-FFF2-40B4-BE49-F238E27FC236}">
                <a16:creationId xmlns:a16="http://schemas.microsoft.com/office/drawing/2014/main" id="{73997259-9FE7-F864-53E2-8282A433B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304" y="5406188"/>
            <a:ext cx="3251862" cy="120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llustration Of Cute Group Of Children Royalty Free SVG, Cliparts, Vectors,  And Stock Illustration. Image 7992633.">
            <a:extLst>
              <a:ext uri="{FF2B5EF4-FFF2-40B4-BE49-F238E27FC236}">
                <a16:creationId xmlns:a16="http://schemas.microsoft.com/office/drawing/2014/main" id="{08769438-0C4F-4988-F975-0B919CF14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9724" y="141705"/>
            <a:ext cx="1865813" cy="1831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03312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30202" y="644423"/>
            <a:ext cx="973592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Comic Sans MS" panose="030F0702030302020204" pitchFamily="66" charset="0"/>
              </a:rPr>
              <a:t>Pagarinātajā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grupā</a:t>
            </a:r>
            <a:r>
              <a:rPr lang="en-US" sz="3600" b="1" dirty="0">
                <a:latin typeface="Comic Sans MS" panose="030F0702030302020204" pitchFamily="66" charset="0"/>
              </a:rPr>
              <a:t>:</a:t>
            </a:r>
          </a:p>
          <a:p>
            <a:pPr algn="just"/>
            <a:endParaRPr lang="en-US" sz="3600" b="1" dirty="0">
              <a:latin typeface="Comic Sans MS" panose="030F0702030302020204" pitchFamily="66" charset="0"/>
            </a:endParaRPr>
          </a:p>
          <a:p>
            <a:pPr algn="just"/>
            <a:r>
              <a:rPr lang="en-US" sz="3600" b="1" dirty="0" err="1">
                <a:latin typeface="Comic Sans MS" panose="030F0702030302020204" pitchFamily="66" charset="0"/>
              </a:rPr>
              <a:t>Brīvā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laika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blociņš</a:t>
            </a:r>
            <a:r>
              <a:rPr lang="en-US" sz="3600" b="1" dirty="0">
                <a:latin typeface="Comic Sans MS" panose="030F0702030302020204" pitchFamily="66" charset="0"/>
              </a:rPr>
              <a:t>.</a:t>
            </a:r>
          </a:p>
          <a:p>
            <a:pPr algn="just"/>
            <a:endParaRPr lang="en-US" sz="3600" b="1" dirty="0">
              <a:latin typeface="Comic Sans MS" panose="030F0702030302020204" pitchFamily="66" charset="0"/>
            </a:endParaRPr>
          </a:p>
          <a:p>
            <a:pPr algn="just"/>
            <a:r>
              <a:rPr lang="en-US" sz="3600" b="1" dirty="0" err="1">
                <a:latin typeface="Comic Sans MS" panose="030F0702030302020204" pitchFamily="66" charset="0"/>
              </a:rPr>
              <a:t>Savas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rotaļlietas</a:t>
            </a:r>
            <a:r>
              <a:rPr lang="en-US" sz="3600" b="1" dirty="0">
                <a:latin typeface="Comic Sans MS" panose="030F0702030302020204" pitchFamily="66" charset="0"/>
              </a:rPr>
              <a:t>.</a:t>
            </a:r>
          </a:p>
          <a:p>
            <a:pPr algn="just"/>
            <a:endParaRPr lang="en-US" sz="3600" b="1" dirty="0">
              <a:latin typeface="Comic Sans MS" panose="030F0702030302020204" pitchFamily="66" charset="0"/>
            </a:endParaRPr>
          </a:p>
          <a:p>
            <a:pPr algn="just"/>
            <a:r>
              <a:rPr lang="en-US" sz="3600" b="1" dirty="0" err="1">
                <a:latin typeface="Comic Sans MS" panose="030F0702030302020204" pitchFamily="66" charset="0"/>
              </a:rPr>
              <a:t>Krāsojāmās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grāmatiņas</a:t>
            </a:r>
            <a:r>
              <a:rPr lang="en-US" sz="3600" b="1" dirty="0">
                <a:latin typeface="Comic Sans MS" panose="030F0702030302020204" pitchFamily="66" charset="0"/>
              </a:rPr>
              <a:t>.</a:t>
            </a:r>
            <a:endParaRPr lang="lv-LV" sz="3600" b="1" dirty="0">
              <a:latin typeface="Comic Sans MS" panose="030F0702030302020204" pitchFamily="66" charset="0"/>
            </a:endParaRPr>
          </a:p>
        </p:txBody>
      </p:sp>
      <p:pic>
        <p:nvPicPr>
          <p:cNvPr id="1028" name="Picture 4" descr="Illustration Of Cute Group Of Children Royalty Free SVG, Cliparts, Vectors,  And Stock Illustration. Image 7992633.">
            <a:extLst>
              <a:ext uri="{FF2B5EF4-FFF2-40B4-BE49-F238E27FC236}">
                <a16:creationId xmlns:a16="http://schemas.microsoft.com/office/drawing/2014/main" id="{08769438-0C4F-4988-F975-0B919CF14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463" y="4323142"/>
            <a:ext cx="1865813" cy="1831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Blociņš A696 ar spirāli New Book - FREKO">
            <a:extLst>
              <a:ext uri="{FF2B5EF4-FFF2-40B4-BE49-F238E27FC236}">
                <a16:creationId xmlns:a16="http://schemas.microsoft.com/office/drawing/2014/main" id="{136718A3-957B-27B6-46F0-D4D3F3A72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51957">
            <a:off x="7460821" y="1593830"/>
            <a:ext cx="2272525" cy="227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82243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2086" y="334067"/>
            <a:ext cx="10044737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600" b="1" dirty="0" err="1">
                <a:latin typeface="Comic Sans MS" panose="030F0702030302020204" pitchFamily="66" charset="0"/>
              </a:rPr>
              <a:t>Pagarinātajā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grupā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katrai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klasei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ir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skolas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</a:p>
          <a:p>
            <a:pPr algn="just"/>
            <a:r>
              <a:rPr lang="en-US" sz="3600" b="1" dirty="0" err="1">
                <a:latin typeface="Comic Sans MS" panose="030F0702030302020204" pitchFamily="66" charset="0"/>
              </a:rPr>
              <a:t>mobilais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telefons</a:t>
            </a:r>
            <a:r>
              <a:rPr lang="en-US" sz="3600" b="1" dirty="0">
                <a:latin typeface="Comic Sans MS" panose="030F0702030302020204" pitchFamily="66" charset="0"/>
              </a:rPr>
              <a:t> – </a:t>
            </a:r>
            <a:r>
              <a:rPr lang="en-US" sz="3600" b="1" dirty="0" err="1">
                <a:latin typeface="Comic Sans MS" panose="030F0702030302020204" pitchFamily="66" charset="0"/>
              </a:rPr>
              <a:t>viens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telefona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numurs</a:t>
            </a:r>
            <a:endParaRPr lang="en-US" sz="3600" b="1" dirty="0">
              <a:latin typeface="Comic Sans MS" panose="030F0702030302020204" pitchFamily="66" charset="0"/>
            </a:endParaRPr>
          </a:p>
          <a:p>
            <a:pPr algn="just"/>
            <a:r>
              <a:rPr lang="en-US" sz="3600" b="1" dirty="0" err="1">
                <a:latin typeface="Comic Sans MS" panose="030F0702030302020204" pitchFamily="66" charset="0"/>
              </a:rPr>
              <a:t>uz</a:t>
            </a:r>
            <a:r>
              <a:rPr lang="en-US" sz="3600" b="1" dirty="0">
                <a:latin typeface="Comic Sans MS" panose="030F0702030302020204" pitchFamily="66" charset="0"/>
              </a:rPr>
              <a:t> kuru </a:t>
            </a:r>
            <a:r>
              <a:rPr lang="en-US" sz="3600" b="1" dirty="0" err="1">
                <a:latin typeface="Comic Sans MS" panose="030F0702030302020204" pitchFamily="66" charset="0"/>
              </a:rPr>
              <a:t>zvana</a:t>
            </a:r>
            <a:r>
              <a:rPr lang="en-US" sz="3600" b="1" dirty="0">
                <a:latin typeface="Comic Sans MS" panose="030F0702030302020204" pitchFamily="66" charset="0"/>
              </a:rPr>
              <a:t>, ja </a:t>
            </a:r>
            <a:r>
              <a:rPr lang="en-US" sz="3600" b="1" dirty="0" err="1">
                <a:latin typeface="Comic Sans MS" panose="030F0702030302020204" pitchFamily="66" charset="0"/>
              </a:rPr>
              <a:t>vecāki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ir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atnākuši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bērnam</a:t>
            </a:r>
            <a:endParaRPr lang="en-US" sz="3600" b="1" dirty="0">
              <a:latin typeface="Comic Sans MS" panose="030F0702030302020204" pitchFamily="66" charset="0"/>
            </a:endParaRPr>
          </a:p>
          <a:p>
            <a:pPr algn="just"/>
            <a:r>
              <a:rPr lang="en-US" sz="3600" b="1" dirty="0" err="1">
                <a:latin typeface="Comic Sans MS" panose="030F0702030302020204" pitchFamily="66" charset="0"/>
              </a:rPr>
              <a:t>pakaļ</a:t>
            </a:r>
            <a:r>
              <a:rPr lang="en-US" sz="3600" b="1" dirty="0">
                <a:latin typeface="Comic Sans MS" panose="030F0702030302020204" pitchFamily="66" charset="0"/>
              </a:rPr>
              <a:t>.</a:t>
            </a:r>
          </a:p>
          <a:p>
            <a:pPr algn="just"/>
            <a:endParaRPr lang="en-US" sz="3600" b="1" dirty="0">
              <a:latin typeface="Comic Sans MS" panose="030F0702030302020204" pitchFamily="66" charset="0"/>
            </a:endParaRPr>
          </a:p>
          <a:p>
            <a:pPr algn="just"/>
            <a:endParaRPr lang="en-US" sz="3600" b="1" dirty="0">
              <a:latin typeface="Comic Sans MS" panose="030F0702030302020204" pitchFamily="66" charset="0"/>
            </a:endParaRPr>
          </a:p>
          <a:p>
            <a:pPr algn="just"/>
            <a:endParaRPr lang="en-US" sz="3600" b="1" dirty="0">
              <a:latin typeface="Comic Sans MS" panose="030F0702030302020204" pitchFamily="66" charset="0"/>
            </a:endParaRPr>
          </a:p>
          <a:p>
            <a:pPr algn="just"/>
            <a:endParaRPr lang="en-US" sz="3600" b="1" dirty="0">
              <a:latin typeface="Comic Sans MS" panose="030F0702030302020204" pitchFamily="66" charset="0"/>
            </a:endParaRPr>
          </a:p>
          <a:p>
            <a:pPr algn="just"/>
            <a:r>
              <a:rPr lang="en-US" sz="3600" b="1" dirty="0" err="1">
                <a:latin typeface="Comic Sans MS" panose="030F0702030302020204" pitchFamily="66" charset="0"/>
              </a:rPr>
              <a:t>Klases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audzinātāji</a:t>
            </a:r>
            <a:r>
              <a:rPr lang="en-US" sz="3600" b="1" dirty="0">
                <a:latin typeface="Comic Sans MS" panose="030F0702030302020204" pitchFamily="66" charset="0"/>
              </a:rPr>
              <a:t> par to </a:t>
            </a:r>
            <a:r>
              <a:rPr lang="en-US" sz="3600" b="1" dirty="0" err="1">
                <a:latin typeface="Comic Sans MS" panose="030F0702030302020204" pitchFamily="66" charset="0"/>
              </a:rPr>
              <a:t>informēs</a:t>
            </a:r>
            <a:r>
              <a:rPr lang="en-US" sz="3600" b="1" dirty="0">
                <a:latin typeface="Comic Sans MS" panose="030F0702030302020204" pitchFamily="66" charset="0"/>
              </a:rPr>
              <a:t>!</a:t>
            </a:r>
            <a:endParaRPr lang="lv-LV" sz="3600" b="1" dirty="0"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B11839-C10F-457C-10D7-1797A77A81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534" y="2112475"/>
            <a:ext cx="2848476" cy="230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763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9834" y="232510"/>
            <a:ext cx="105881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lv-LV" sz="3600" b="1" dirty="0">
                <a:latin typeface="Comic Sans MS" panose="030F0702030302020204" pitchFamily="66" charset="0"/>
              </a:rPr>
              <a:t>Ar mūsu skolas interešu izglītības piedāvājumu</a:t>
            </a:r>
          </a:p>
          <a:p>
            <a:pPr algn="just"/>
            <a:r>
              <a:rPr lang="lv-LV" sz="3600" b="1" dirty="0">
                <a:latin typeface="Comic Sans MS" panose="030F0702030302020204" pitchFamily="66" charset="0"/>
              </a:rPr>
              <a:t>būs iespēja iepazīties septembrī.</a:t>
            </a:r>
          </a:p>
        </p:txBody>
      </p:sp>
      <p:pic>
        <p:nvPicPr>
          <p:cNvPr id="55298" name="Picture 2" descr="Attēlu rezultāti vaicājumam “84.vidusskolas dejotāji”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810" y="1632790"/>
            <a:ext cx="6473825" cy="2503213"/>
          </a:xfrm>
          <a:prstGeom prst="rect">
            <a:avLst/>
          </a:prstGeom>
          <a:noFill/>
        </p:spPr>
      </p:pic>
      <p:pic>
        <p:nvPicPr>
          <p:cNvPr id="55300" name="Picture 4" descr="Attēlu rezultāti vaicājumam “84.vidusskolas koris”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2810" y="4037063"/>
            <a:ext cx="6694207" cy="25884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35118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55901" y="501452"/>
            <a:ext cx="18774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lv-LV" sz="3600" b="1" dirty="0">
                <a:latin typeface="Comic Sans MS" panose="030F0702030302020204" pitchFamily="66" charset="0"/>
              </a:rPr>
              <a:t>Ekarte.</a:t>
            </a:r>
          </a:p>
        </p:txBody>
      </p:sp>
      <p:pic>
        <p:nvPicPr>
          <p:cNvPr id="51202" name="Picture 2" descr="Attēlu rezultāti vaicājumam “ekarte”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8195" y="1260403"/>
            <a:ext cx="5513013" cy="349508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098195" y="4868103"/>
            <a:ext cx="521008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lv-LV" sz="3600" b="1" dirty="0">
                <a:latin typeface="Comic Sans MS" panose="030F0702030302020204" pitchFamily="66" charset="0"/>
              </a:rPr>
              <a:t>Jānokārto visiem, </a:t>
            </a:r>
          </a:p>
          <a:p>
            <a:pPr algn="ctr"/>
            <a:r>
              <a:rPr lang="lv-LV" sz="3600" b="1" dirty="0">
                <a:latin typeface="Comic Sans MS" panose="030F0702030302020204" pitchFamily="66" charset="0"/>
              </a:rPr>
              <a:t>lai ar klasi var doties </a:t>
            </a:r>
            <a:endParaRPr lang="en-US" sz="3600" b="1" dirty="0">
              <a:latin typeface="Comic Sans MS" panose="030F0702030302020204" pitchFamily="66" charset="0"/>
            </a:endParaRPr>
          </a:p>
          <a:p>
            <a:pPr algn="ctr"/>
            <a:r>
              <a:rPr lang="lv-LV" sz="3600" b="1" dirty="0">
                <a:latin typeface="Comic Sans MS" panose="030F0702030302020204" pitchFamily="66" charset="0"/>
              </a:rPr>
              <a:t>ekskursijās.</a:t>
            </a:r>
          </a:p>
        </p:txBody>
      </p:sp>
    </p:spTree>
    <p:extLst>
      <p:ext uri="{BB962C8B-B14F-4D97-AF65-F5344CB8AC3E}">
        <p14:creationId xmlns:p14="http://schemas.microsoft.com/office/powerpoint/2010/main" val="19635118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77732" y="179232"/>
            <a:ext cx="18774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lv-LV" sz="3600" b="1" dirty="0">
                <a:latin typeface="Comic Sans MS" panose="030F0702030302020204" pitchFamily="66" charset="0"/>
              </a:rPr>
              <a:t>Ekarte.</a:t>
            </a:r>
          </a:p>
        </p:txBody>
      </p:sp>
      <p:pic>
        <p:nvPicPr>
          <p:cNvPr id="51202" name="Picture 2" descr="Attēlu rezultāti vaicājumam “ekarte”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539" y="135098"/>
            <a:ext cx="2898494" cy="183755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65596" y="2863202"/>
            <a:ext cx="80080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lv-LV" sz="3600" b="1" dirty="0">
                <a:latin typeface="Comic Sans MS" panose="030F0702030302020204" pitchFamily="66" charset="0"/>
              </a:rPr>
              <a:t>Vecāki var nokārtot elektroniski</a:t>
            </a:r>
          </a:p>
          <a:p>
            <a:pPr algn="just"/>
            <a:r>
              <a:rPr lang="lv-LV" sz="3600" b="1" dirty="0">
                <a:latin typeface="Comic Sans MS" panose="030F0702030302020204" pitchFamily="66" charset="0"/>
              </a:rPr>
              <a:t>Rīgas Satiksmes mājas lapā.</a:t>
            </a:r>
          </a:p>
          <a:p>
            <a:pPr algn="just"/>
            <a:endParaRPr lang="lv-LV" sz="3600" b="1" dirty="0">
              <a:latin typeface="Comic Sans MS" panose="030F0702030302020204" pitchFamily="66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lv-LV" sz="3600" b="1" dirty="0">
                <a:latin typeface="Comic Sans MS" panose="030F0702030302020204" pitchFamily="66" charset="0"/>
              </a:rPr>
              <a:t>Vecāks un bērns ar pasēm </a:t>
            </a:r>
          </a:p>
          <a:p>
            <a:pPr algn="just"/>
            <a:r>
              <a:rPr lang="lv-LV" sz="3600" b="1" dirty="0">
                <a:latin typeface="Comic Sans MS" panose="030F0702030302020204" pitchFamily="66" charset="0"/>
              </a:rPr>
              <a:t>vai bērna dzimšanas apliecību </a:t>
            </a:r>
          </a:p>
          <a:p>
            <a:pPr algn="just"/>
            <a:r>
              <a:rPr lang="lv-LV" sz="3600" b="1" dirty="0">
                <a:latin typeface="Comic Sans MS" panose="030F0702030302020204" pitchFamily="66" charset="0"/>
              </a:rPr>
              <a:t>RS Klientu centros.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7868" y="179232"/>
            <a:ext cx="37721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</a:t>
            </a:r>
            <a:r>
              <a:rPr lang="lv-LV" sz="36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ēc</a:t>
            </a:r>
            <a:r>
              <a:rPr lang="lv-LV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15.augusta.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D6EA8A0-150C-528A-0CD3-1F281E889E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284" y="906170"/>
            <a:ext cx="4410075" cy="187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5118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8009" y="273934"/>
            <a:ext cx="10919977" cy="52014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J</a:t>
            </a:r>
            <a:r>
              <a:rPr lang="lv-LV" sz="2000" b="1" dirty="0" err="1">
                <a:latin typeface="Comic Sans MS" panose="030F0702030302020204" pitchFamily="66" charset="0"/>
              </a:rPr>
              <a:t>āparaksta</a:t>
            </a:r>
            <a:endParaRPr lang="lv-LV" sz="2000" b="1" dirty="0">
              <a:latin typeface="Comic Sans MS" panose="030F0702030302020204" pitchFamily="66" charset="0"/>
            </a:endParaRPr>
          </a:p>
          <a:p>
            <a:pPr algn="ctr"/>
            <a:r>
              <a:rPr lang="lv-LV" sz="2000" b="1" dirty="0">
                <a:latin typeface="Comic Sans MS" panose="030F0702030302020204" pitchFamily="66" charset="0"/>
              </a:rPr>
              <a:t>atbilstoši Eiropas Datu aizsardzības</a:t>
            </a:r>
          </a:p>
          <a:p>
            <a:pPr algn="ctr"/>
            <a:r>
              <a:rPr lang="lv-LV" sz="2000" b="1" dirty="0">
                <a:latin typeface="Comic Sans MS" panose="030F0702030302020204" pitchFamily="66" charset="0"/>
              </a:rPr>
              <a:t>regulai atļaujas par </a:t>
            </a:r>
          </a:p>
          <a:p>
            <a:pPr algn="ctr"/>
            <a:r>
              <a:rPr lang="lv-LV" sz="2000" b="1" dirty="0">
                <a:latin typeface="Comic Sans MS" panose="030F0702030302020204" pitchFamily="66" charset="0"/>
              </a:rPr>
              <a:t>fotografēšanos un filmēšanos.</a:t>
            </a:r>
          </a:p>
          <a:p>
            <a:pPr algn="ctr"/>
            <a:endParaRPr lang="lv-LV" sz="3600" b="1" dirty="0">
              <a:latin typeface="Comic Sans MS" panose="030F0702030302020204" pitchFamily="66" charset="0"/>
            </a:endParaRPr>
          </a:p>
          <a:p>
            <a:pPr algn="ctr"/>
            <a:r>
              <a:rPr lang="lv-LV" sz="3600" b="1" dirty="0">
                <a:latin typeface="Comic Sans MS" panose="030F0702030302020204" pitchFamily="66" charset="0"/>
              </a:rPr>
              <a:t>Piedāvāti 3 varianti</a:t>
            </a:r>
            <a:r>
              <a:rPr lang="en-US" sz="3600" b="1" dirty="0">
                <a:latin typeface="Comic Sans MS" panose="030F0702030302020204" pitchFamily="66" charset="0"/>
              </a:rPr>
              <a:t>: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(</a:t>
            </a:r>
            <a:r>
              <a:rPr lang="en-US" sz="36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krustiņu</a:t>
            </a:r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ielikt</a:t>
            </a:r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tikai</a:t>
            </a:r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vienā</a:t>
            </a:r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!)</a:t>
            </a:r>
            <a:endParaRPr lang="lv-LV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742950" indent="-742950">
              <a:buAutoNum type="arabicParenR"/>
            </a:pPr>
            <a:r>
              <a:rPr lang="lv-LV" sz="3600" b="1" dirty="0">
                <a:latin typeface="Comic Sans MS" panose="030F0702030302020204" pitchFamily="66" charset="0"/>
              </a:rPr>
              <a:t>Atļaut foto un atļaut ievietot </a:t>
            </a:r>
          </a:p>
          <a:p>
            <a:r>
              <a:rPr lang="lv-LV" sz="3600" b="1" dirty="0">
                <a:latin typeface="Comic Sans MS" panose="030F0702030302020204" pitchFamily="66" charset="0"/>
              </a:rPr>
              <a:t>skolas </a:t>
            </a:r>
            <a:r>
              <a:rPr lang="lv-LV" sz="3600" b="1" dirty="0" err="1">
                <a:latin typeface="Comic Sans MS" panose="030F0702030302020204" pitchFamily="66" charset="0"/>
              </a:rPr>
              <a:t>soc.tīklos</a:t>
            </a:r>
            <a:r>
              <a:rPr lang="en-US" sz="3600" b="1" dirty="0">
                <a:latin typeface="Comic Sans MS" panose="030F0702030302020204" pitchFamily="66" charset="0"/>
              </a:rPr>
              <a:t> (</a:t>
            </a:r>
            <a:r>
              <a:rPr lang="en-US" sz="3600" b="1" dirty="0" err="1">
                <a:latin typeface="Comic Sans MS" panose="030F0702030302020204" pitchFamily="66" charset="0"/>
              </a:rPr>
              <a:t>mājas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lapa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vai</a:t>
            </a:r>
            <a:r>
              <a:rPr lang="en-US" sz="3600" b="1" dirty="0">
                <a:latin typeface="Comic Sans MS" panose="030F0702030302020204" pitchFamily="66" charset="0"/>
              </a:rPr>
              <a:t> fb)</a:t>
            </a:r>
            <a:r>
              <a:rPr lang="lv-LV" sz="3600" b="1" dirty="0">
                <a:latin typeface="Comic Sans MS" panose="030F0702030302020204" pitchFamily="66" charset="0"/>
              </a:rPr>
              <a:t>;</a:t>
            </a:r>
          </a:p>
          <a:p>
            <a:r>
              <a:rPr lang="lv-LV" sz="3600" b="1" dirty="0">
                <a:latin typeface="Comic Sans MS" panose="030F0702030302020204" pitchFamily="66" charset="0"/>
              </a:rPr>
              <a:t>2) Atļaut foto, bet neievietot skolas </a:t>
            </a:r>
            <a:r>
              <a:rPr lang="lv-LV" sz="3600" b="1" dirty="0" err="1">
                <a:latin typeface="Comic Sans MS" panose="030F0702030302020204" pitchFamily="66" charset="0"/>
              </a:rPr>
              <a:t>soc.tīklos</a:t>
            </a:r>
            <a:r>
              <a:rPr lang="lv-LV" sz="3600" b="1" dirty="0">
                <a:latin typeface="Comic Sans MS" panose="030F0702030302020204" pitchFamily="66" charset="0"/>
              </a:rPr>
              <a:t>;</a:t>
            </a:r>
          </a:p>
          <a:p>
            <a:r>
              <a:rPr lang="lv-LV" sz="3600" b="1" dirty="0">
                <a:latin typeface="Comic Sans MS" panose="030F0702030302020204" pitchFamily="66" charset="0"/>
              </a:rPr>
              <a:t>3) Neatļaut ne foto, ne </a:t>
            </a:r>
            <a:r>
              <a:rPr lang="lv-LV" sz="3600" b="1" dirty="0" err="1">
                <a:latin typeface="Comic Sans MS" panose="030F0702030302020204" pitchFamily="66" charset="0"/>
              </a:rPr>
              <a:t>soctīkli</a:t>
            </a:r>
            <a:r>
              <a:rPr lang="lv-LV" sz="3600" b="1" dirty="0">
                <a:latin typeface="Comic Sans MS" panose="030F0702030302020204" pitchFamily="66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8696908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995" y="0"/>
            <a:ext cx="7380547" cy="6124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lv-LV" sz="2800" dirty="0">
                <a:latin typeface="Comic Sans MS" panose="030F0702030302020204" pitchFamily="66" charset="0"/>
              </a:rPr>
              <a:t>Par tradīciju mūsu sākumskolā ir kļuvušas</a:t>
            </a:r>
          </a:p>
          <a:p>
            <a:pPr algn="just"/>
            <a:r>
              <a:rPr lang="lv-LV" sz="2800" dirty="0">
                <a:latin typeface="Comic Sans MS" panose="030F0702030302020204" pitchFamily="66" charset="0"/>
              </a:rPr>
              <a:t>skolēnu formas, par kuru nepieciešamību</a:t>
            </a:r>
          </a:p>
          <a:p>
            <a:pPr algn="just"/>
            <a:r>
              <a:rPr lang="lv-LV" sz="2800" dirty="0">
                <a:latin typeface="Comic Sans MS" panose="030F0702030302020204" pitchFamily="66" charset="0"/>
              </a:rPr>
              <a:t>pirms 1</a:t>
            </a:r>
            <a:r>
              <a:rPr lang="en-US" sz="2800" dirty="0">
                <a:latin typeface="Comic Sans MS" panose="030F0702030302020204" pitchFamily="66" charset="0"/>
              </a:rPr>
              <a:t>5</a:t>
            </a:r>
            <a:r>
              <a:rPr lang="lv-LV" sz="2800" dirty="0">
                <a:latin typeface="Comic Sans MS" panose="030F0702030302020204" pitchFamily="66" charset="0"/>
              </a:rPr>
              <a:t> gadiem vecāku padomē izlēma </a:t>
            </a:r>
          </a:p>
          <a:p>
            <a:pPr algn="just"/>
            <a:r>
              <a:rPr lang="lv-LV" sz="2800" dirty="0">
                <a:latin typeface="Comic Sans MS" panose="030F0702030302020204" pitchFamily="66" charset="0"/>
              </a:rPr>
              <a:t>skolas vecāki.</a:t>
            </a:r>
            <a:r>
              <a:rPr lang="en-US" sz="2800" dirty="0">
                <a:latin typeface="Comic Sans MS" panose="030F0702030302020204" pitchFamily="66" charset="0"/>
              </a:rPr>
              <a:t> </a:t>
            </a:r>
            <a:r>
              <a:rPr lang="lv-LV" sz="2800" dirty="0">
                <a:latin typeface="Comic Sans MS" panose="030F0702030302020204" pitchFamily="66" charset="0"/>
              </a:rPr>
              <a:t> </a:t>
            </a:r>
          </a:p>
          <a:p>
            <a:pPr algn="just"/>
            <a:r>
              <a:rPr lang="lv-LV" sz="2800" dirty="0">
                <a:latin typeface="Comic Sans MS" panose="030F0702030302020204" pitchFamily="66" charset="0"/>
                <a:hlinkClick r:id="rId2"/>
              </a:rPr>
              <a:t>www.elmosa.lv</a:t>
            </a:r>
            <a:endParaRPr lang="lv-LV" sz="2800" dirty="0">
              <a:latin typeface="Comic Sans MS" panose="030F0702030302020204" pitchFamily="66" charset="0"/>
            </a:endParaRPr>
          </a:p>
          <a:p>
            <a:pPr algn="just"/>
            <a:endParaRPr lang="lv-LV" sz="2800" dirty="0">
              <a:latin typeface="Comic Sans MS" panose="030F0702030302020204" pitchFamily="66" charset="0"/>
            </a:endParaRPr>
          </a:p>
          <a:p>
            <a:pPr algn="just"/>
            <a:endParaRPr lang="lv-LV" sz="2800" dirty="0">
              <a:latin typeface="Comic Sans MS" panose="030F0702030302020204" pitchFamily="66" charset="0"/>
            </a:endParaRPr>
          </a:p>
          <a:p>
            <a:pPr algn="just"/>
            <a:endParaRPr lang="lv-LV" sz="2800" dirty="0">
              <a:latin typeface="Comic Sans MS" panose="030F0702030302020204" pitchFamily="66" charset="0"/>
            </a:endParaRPr>
          </a:p>
          <a:p>
            <a:pPr algn="just"/>
            <a:endParaRPr lang="lv-LV" sz="2800" dirty="0">
              <a:latin typeface="Comic Sans MS" panose="030F0702030302020204" pitchFamily="66" charset="0"/>
            </a:endParaRPr>
          </a:p>
          <a:p>
            <a:pPr algn="just"/>
            <a:endParaRPr lang="lv-LV" sz="2800" dirty="0">
              <a:latin typeface="Comic Sans MS" panose="030F0702030302020204" pitchFamily="66" charset="0"/>
            </a:endParaRPr>
          </a:p>
          <a:p>
            <a:pPr algn="just"/>
            <a:r>
              <a:rPr lang="lv-LV" sz="2800" dirty="0">
                <a:latin typeface="Comic Sans MS" panose="030F0702030302020204" pitchFamily="66" charset="0"/>
              </a:rPr>
              <a:t>Vai skolas svētku tērps – </a:t>
            </a:r>
            <a:endParaRPr lang="en-US" sz="2800" dirty="0">
              <a:latin typeface="Comic Sans MS" panose="030F0702030302020204" pitchFamily="66" charset="0"/>
            </a:endParaRPr>
          </a:p>
          <a:p>
            <a:pPr algn="just"/>
            <a:r>
              <a:rPr lang="lv-LV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balta blūze, krekls, tumši </a:t>
            </a:r>
            <a:r>
              <a:rPr lang="lv-LV" sz="28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svārki,bikses</a:t>
            </a:r>
            <a:r>
              <a:rPr lang="lv-LV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</a:p>
          <a:p>
            <a:pPr algn="just"/>
            <a:r>
              <a:rPr lang="en-US" sz="2800" dirty="0" err="1">
                <a:latin typeface="Comic Sans MS" panose="030F0702030302020204" pitchFamily="66" charset="0"/>
              </a:rPr>
              <a:t>Bērnudārza</a:t>
            </a:r>
            <a:r>
              <a:rPr lang="en-US" sz="2800" dirty="0">
                <a:latin typeface="Comic Sans MS" panose="030F0702030302020204" pitchFamily="66" charset="0"/>
              </a:rPr>
              <a:t> </a:t>
            </a:r>
            <a:r>
              <a:rPr lang="en-US" sz="2800" dirty="0" err="1">
                <a:latin typeface="Comic Sans MS" panose="030F0702030302020204" pitchFamily="66" charset="0"/>
              </a:rPr>
              <a:t>izlaiduma</a:t>
            </a:r>
            <a:r>
              <a:rPr lang="en-US" sz="2800" dirty="0">
                <a:latin typeface="Comic Sans MS" panose="030F0702030302020204" pitchFamily="66" charset="0"/>
              </a:rPr>
              <a:t> </a:t>
            </a:r>
            <a:r>
              <a:rPr lang="en-US" sz="2800" dirty="0" err="1">
                <a:latin typeface="Comic Sans MS" panose="030F0702030302020204" pitchFamily="66" charset="0"/>
              </a:rPr>
              <a:t>kleitas</a:t>
            </a:r>
            <a:r>
              <a:rPr lang="en-US" sz="2800" dirty="0">
                <a:latin typeface="Comic Sans MS" panose="030F0702030302020204" pitchFamily="66" charset="0"/>
              </a:rPr>
              <a:t> </a:t>
            </a:r>
          </a:p>
          <a:p>
            <a:pPr algn="just"/>
            <a:r>
              <a:rPr lang="en-US" sz="28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nevelk</a:t>
            </a:r>
            <a:r>
              <a:rPr lang="en-US" sz="2800" dirty="0">
                <a:latin typeface="Comic Sans MS" panose="030F0702030302020204" pitchFamily="66" charset="0"/>
              </a:rPr>
              <a:t> 1.septembrī!</a:t>
            </a:r>
            <a:endParaRPr lang="lv-LV" sz="2800" dirty="0">
              <a:latin typeface="Comic Sans MS" panose="030F0702030302020204" pitchFamily="66" charset="0"/>
            </a:endParaRPr>
          </a:p>
        </p:txBody>
      </p:sp>
      <p:pic>
        <p:nvPicPr>
          <p:cNvPr id="2049" name="Picture 1" descr="C:\Users\User\Desktop\sarafans-ar-jostu-abrie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6012" y="1301262"/>
            <a:ext cx="2839453" cy="2839453"/>
          </a:xfrm>
          <a:prstGeom prst="rect">
            <a:avLst/>
          </a:prstGeom>
          <a:noFill/>
        </p:spPr>
      </p:pic>
      <p:pic>
        <p:nvPicPr>
          <p:cNvPr id="2050" name="Picture 2" descr="C:\Users\User\Desktop\clothes-footwear-clothes-school-uniform-28227609.8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94092" y="1419726"/>
            <a:ext cx="1384677" cy="1847589"/>
          </a:xfrm>
          <a:prstGeom prst="rect">
            <a:avLst/>
          </a:prstGeom>
          <a:noFill/>
        </p:spPr>
      </p:pic>
      <p:pic>
        <p:nvPicPr>
          <p:cNvPr id="2051" name="Picture 3" descr="C:\Users\User\Desktop\20200506_0803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6139" y="2333441"/>
            <a:ext cx="3091206" cy="1738803"/>
          </a:xfrm>
          <a:prstGeom prst="rect">
            <a:avLst/>
          </a:prstGeom>
          <a:noFill/>
        </p:spPr>
      </p:pic>
      <p:pic>
        <p:nvPicPr>
          <p:cNvPr id="3074" name="Picture 2" descr="&quot;Jāierodas svētku tērpos.&quot; Etiķetes eksperte skaidro, kāds ir svinīgs ...">
            <a:extLst>
              <a:ext uri="{FF2B5EF4-FFF2-40B4-BE49-F238E27FC236}">
                <a16:creationId xmlns:a16="http://schemas.microsoft.com/office/drawing/2014/main" id="{94A3C0B7-CB5A-82C9-EF11-1722D95C8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7658" y="782515"/>
            <a:ext cx="2839453" cy="1894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Balta svētku blūze 7.-9. klasēm - Forma Tev">
            <a:extLst>
              <a:ext uri="{FF2B5EF4-FFF2-40B4-BE49-F238E27FC236}">
                <a16:creationId xmlns:a16="http://schemas.microsoft.com/office/drawing/2014/main" id="{5AF658AD-7687-FDCB-ADD9-44E5D7B3FB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7659" y="2769166"/>
            <a:ext cx="1694258" cy="254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35118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6547AD-2E40-DF39-3DB8-701870FD1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547" y="204116"/>
            <a:ext cx="9063790" cy="4116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4270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7A7C5B-6F2C-B160-8B0E-D1E42FCB07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810" y="305302"/>
            <a:ext cx="7533273" cy="5760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339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59376" y="272852"/>
            <a:ext cx="7609776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2800" dirty="0">
                <a:latin typeface="Comic Sans MS" panose="030F0702030302020204" pitchFamily="66" charset="0"/>
              </a:rPr>
              <a:t>1</a:t>
            </a:r>
            <a:r>
              <a:rPr lang="lv-LV" sz="2800" dirty="0">
                <a:latin typeface="Comic Sans MS" panose="030F0702030302020204" pitchFamily="66" charset="0"/>
              </a:rPr>
              <a:t>.septembrī tiekamies aiz skolas.</a:t>
            </a:r>
          </a:p>
          <a:p>
            <a:pPr algn="just"/>
            <a:endParaRPr lang="lv-LV" sz="2800" dirty="0">
              <a:latin typeface="Comic Sans MS" panose="030F0702030302020204" pitchFamily="66" charset="0"/>
            </a:endParaRPr>
          </a:p>
          <a:p>
            <a:pPr algn="just"/>
            <a:r>
              <a:rPr lang="lv-LV" sz="2800" dirty="0">
                <a:latin typeface="Comic Sans MS" panose="030F0702030302020204" pitchFamily="66" charset="0"/>
              </a:rPr>
              <a:t>1.klašu skolēnus un vecākus 1.klašu skolotājas</a:t>
            </a:r>
          </a:p>
          <a:p>
            <a:pPr algn="just"/>
            <a:endParaRPr lang="lv-LV" sz="2800" dirty="0">
              <a:latin typeface="Comic Sans MS" panose="030F0702030302020204" pitchFamily="66" charset="0"/>
            </a:endParaRPr>
          </a:p>
          <a:p>
            <a:pPr algn="just"/>
            <a:r>
              <a:rPr lang="lv-LV" sz="2800" dirty="0">
                <a:latin typeface="Comic Sans MS" panose="030F0702030302020204" pitchFamily="66" charset="0"/>
              </a:rPr>
              <a:t>gaidīs skolas pagalmā aiz skolas.</a:t>
            </a:r>
          </a:p>
          <a:p>
            <a:pPr algn="ctr"/>
            <a:endParaRPr lang="lv-LV" sz="2800" dirty="0">
              <a:latin typeface="Comic Sans MS" panose="030F0702030302020204" pitchFamily="66" charset="0"/>
            </a:endParaRPr>
          </a:p>
          <a:p>
            <a:pPr algn="ctr"/>
            <a:endParaRPr lang="lv-LV" sz="2800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 descr="Attēlu rezultāti vaicājumam “84 vidusskola”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264" y="2684204"/>
            <a:ext cx="9144000" cy="3429001"/>
          </a:xfrm>
          <a:prstGeom prst="rect">
            <a:avLst/>
          </a:prstGeom>
          <a:noFill/>
        </p:spPr>
      </p:pic>
      <p:cxnSp>
        <p:nvCxnSpPr>
          <p:cNvPr id="6" name="Curved Connector 5"/>
          <p:cNvCxnSpPr/>
          <p:nvPr/>
        </p:nvCxnSpPr>
        <p:spPr>
          <a:xfrm>
            <a:off x="4034118" y="5136776"/>
            <a:ext cx="4719917" cy="40342"/>
          </a:xfrm>
          <a:prstGeom prst="curvedConnector3">
            <a:avLst>
              <a:gd name="adj1" fmla="val 50000"/>
            </a:avLst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8686800" y="4787153"/>
            <a:ext cx="161366" cy="443755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9664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308721-54DD-BFC9-2441-6DC28B1A6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568" y="344905"/>
            <a:ext cx="8831179" cy="459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0754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0D4D88-6406-EC0F-E156-1041629278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989" y="196474"/>
            <a:ext cx="8436492" cy="478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7107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AD1EC40-4431-D3EA-20C0-03C97185AF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766" y="272561"/>
            <a:ext cx="4626186" cy="59688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77CB581-FBA9-8D2C-2440-DFCD1EF8958A}"/>
              </a:ext>
            </a:extLst>
          </p:cNvPr>
          <p:cNvSpPr txBox="1"/>
          <p:nvPr/>
        </p:nvSpPr>
        <p:spPr>
          <a:xfrm>
            <a:off x="782514" y="272561"/>
            <a:ext cx="6105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Formas </a:t>
            </a:r>
            <a:r>
              <a:rPr lang="en-US" b="1" dirty="0" err="1">
                <a:solidFill>
                  <a:srgbClr val="FF0000"/>
                </a:solidFill>
              </a:rPr>
              <a:t>vai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kāda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elementa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iegāde</a:t>
            </a:r>
            <a:r>
              <a:rPr lang="en-US" b="1" dirty="0">
                <a:solidFill>
                  <a:srgbClr val="FF0000"/>
                </a:solidFill>
              </a:rPr>
              <a:t> - </a:t>
            </a:r>
            <a:r>
              <a:rPr lang="en-US" b="1" dirty="0" err="1">
                <a:solidFill>
                  <a:srgbClr val="FF0000"/>
                </a:solidFill>
              </a:rPr>
              <a:t>tikai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vecāku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izvēle</a:t>
            </a:r>
            <a:r>
              <a:rPr lang="en-US" b="1" dirty="0">
                <a:solidFill>
                  <a:srgbClr val="FF0000"/>
                </a:solidFill>
              </a:rPr>
              <a:t>!</a:t>
            </a:r>
            <a:endParaRPr lang="lv-LV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3642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725EF45-52F6-0D40-97D6-CF5E0BE8FE36}"/>
              </a:ext>
            </a:extLst>
          </p:cNvPr>
          <p:cNvSpPr txBox="1"/>
          <p:nvPr/>
        </p:nvSpPr>
        <p:spPr>
          <a:xfrm>
            <a:off x="1281814" y="235327"/>
            <a:ext cx="9068508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200" b="1" dirty="0" err="1">
                <a:latin typeface="Comic Sans MS" panose="030F0702030302020204" pitchFamily="66" charset="0"/>
              </a:rPr>
              <a:t>Aizrādam</a:t>
            </a: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latin typeface="Comic Sans MS" panose="030F0702030302020204" pitchFamily="66" charset="0"/>
              </a:rPr>
              <a:t>skolā</a:t>
            </a:r>
            <a:r>
              <a:rPr lang="en-US" sz="3200" b="1" dirty="0">
                <a:latin typeface="Comic Sans MS" panose="030F0702030302020204" pitchFamily="66" charset="0"/>
              </a:rPr>
              <a:t> par </a:t>
            </a:r>
            <a:r>
              <a:rPr lang="en-US" sz="3200" b="1" dirty="0" err="1">
                <a:latin typeface="Comic Sans MS" panose="030F0702030302020204" pitchFamily="66" charset="0"/>
              </a:rPr>
              <a:t>neatbilstošu</a:t>
            </a: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latin typeface="Comic Sans MS" panose="030F0702030302020204" pitchFamily="66" charset="0"/>
              </a:rPr>
              <a:t>apģērbu</a:t>
            </a:r>
            <a:r>
              <a:rPr lang="en-US" sz="3200" b="1" dirty="0">
                <a:latin typeface="Comic Sans MS" panose="030F0702030302020204" pitchFamily="66" charset="0"/>
              </a:rPr>
              <a:t> -  </a:t>
            </a:r>
          </a:p>
          <a:p>
            <a:pPr algn="just"/>
            <a:r>
              <a:rPr lang="en-US" sz="3200" b="1" dirty="0" err="1">
                <a:latin typeface="Comic Sans MS" panose="030F0702030302020204" pitchFamily="66" charset="0"/>
              </a:rPr>
              <a:t>sporta</a:t>
            </a: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latin typeface="Comic Sans MS" panose="030F0702030302020204" pitchFamily="66" charset="0"/>
              </a:rPr>
              <a:t>bikses</a:t>
            </a:r>
            <a:r>
              <a:rPr lang="en-US" sz="3200" b="1" dirty="0">
                <a:latin typeface="Comic Sans MS" panose="030F0702030302020204" pitchFamily="66" charset="0"/>
              </a:rPr>
              <a:t>, </a:t>
            </a:r>
            <a:r>
              <a:rPr lang="en-US" sz="3200" b="1" dirty="0" err="1">
                <a:latin typeface="Comic Sans MS" panose="030F0702030302020204" pitchFamily="66" charset="0"/>
              </a:rPr>
              <a:t>cepures</a:t>
            </a:r>
            <a:r>
              <a:rPr lang="en-US" sz="3200" b="1" dirty="0">
                <a:latin typeface="Comic Sans MS" panose="030F0702030302020204" pitchFamily="66" charset="0"/>
              </a:rPr>
              <a:t>, </a:t>
            </a:r>
            <a:r>
              <a:rPr lang="en-US" sz="3200" b="1" dirty="0" err="1">
                <a:latin typeface="Comic Sans MS" panose="030F0702030302020204" pitchFamily="66" charset="0"/>
              </a:rPr>
              <a:t>topiņi</a:t>
            </a:r>
            <a:r>
              <a:rPr lang="en-US" sz="3200" b="1" dirty="0">
                <a:latin typeface="Comic Sans MS" panose="030F0702030302020204" pitchFamily="66" charset="0"/>
              </a:rPr>
              <a:t>!</a:t>
            </a:r>
            <a:endParaRPr lang="lv-LV" sz="3200" b="1" dirty="0">
              <a:latin typeface="Comic Sans MS" panose="030F0702030302020204" pitchFamily="66" charset="0"/>
            </a:endParaRPr>
          </a:p>
          <a:p>
            <a:pPr algn="ctr"/>
            <a:endParaRPr lang="lv-LV" sz="3200" b="1" dirty="0">
              <a:latin typeface="Comic Sans MS" panose="030F0702030302020204" pitchFamily="66" charset="0"/>
            </a:endParaRPr>
          </a:p>
          <a:p>
            <a:pPr algn="ctr"/>
            <a:endParaRPr lang="lv-LV" sz="3200" b="1" dirty="0">
              <a:latin typeface="Comic Sans MS" panose="030F0702030302020204" pitchFamily="66" charset="0"/>
            </a:endParaRPr>
          </a:p>
        </p:txBody>
      </p:sp>
      <p:pic>
        <p:nvPicPr>
          <p:cNvPr id="2050" name="Picture 2" descr="Bērnu sporta kostīms Nr. 224/30">
            <a:extLst>
              <a:ext uri="{FF2B5EF4-FFF2-40B4-BE49-F238E27FC236}">
                <a16:creationId xmlns:a16="http://schemas.microsoft.com/office/drawing/2014/main" id="{7F4FAF4C-DE4B-7E48-B003-9680C6A34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964" y="1697506"/>
            <a:ext cx="1591245" cy="1591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ērnu cepure ar apdruku • Ideju druka">
            <a:extLst>
              <a:ext uri="{FF2B5EF4-FFF2-40B4-BE49-F238E27FC236}">
                <a16:creationId xmlns:a16="http://schemas.microsoft.com/office/drawing/2014/main" id="{11B07FF4-D8E0-096B-D76C-526D3F7AD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657" y="1033465"/>
            <a:ext cx="1446112" cy="144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ērnu cepure ar nagu &quot;500&quot;, tumši zila, ar apdruku - Decathlon">
            <a:extLst>
              <a:ext uri="{FF2B5EF4-FFF2-40B4-BE49-F238E27FC236}">
                <a16:creationId xmlns:a16="http://schemas.microsoft.com/office/drawing/2014/main" id="{500F9857-CC9F-9507-34E6-71D5A27B8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9945" y="1552372"/>
            <a:ext cx="1446111" cy="1446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718A948-0581-D1EE-FD18-ADC6F487A0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271" y="3844670"/>
            <a:ext cx="8210550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4194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8FD6822-5C53-62FA-F843-B0B73CF86566}"/>
              </a:ext>
            </a:extLst>
          </p:cNvPr>
          <p:cNvSpPr txBox="1"/>
          <p:nvPr/>
        </p:nvSpPr>
        <p:spPr>
          <a:xfrm>
            <a:off x="2224630" y="154565"/>
            <a:ext cx="660789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>
                <a:latin typeface="Comic Sans MS" panose="030F0702030302020204" pitchFamily="66" charset="0"/>
              </a:rPr>
              <a:t>Mobilos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telefonus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en-US" sz="3600" b="1" dirty="0">
                <a:latin typeface="Comic Sans MS" panose="030F0702030302020204" pitchFamily="66" charset="0"/>
              </a:rPr>
              <a:t>1. – 9.klasei </a:t>
            </a:r>
            <a:r>
              <a:rPr lang="en-US" sz="3600" b="1" dirty="0" err="1">
                <a:latin typeface="Comic Sans MS" panose="030F0702030302020204" pitchFamily="66" charset="0"/>
              </a:rPr>
              <a:t>nedrīkst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lietot</a:t>
            </a:r>
            <a:r>
              <a:rPr lang="en-US" sz="3600" b="1" dirty="0">
                <a:latin typeface="Comic Sans MS" panose="030F0702030302020204" pitchFamily="66" charset="0"/>
              </a:rPr>
              <a:t>.</a:t>
            </a:r>
          </a:p>
          <a:p>
            <a:pPr algn="ctr"/>
            <a:endParaRPr lang="en-US" sz="3600" b="1" dirty="0">
              <a:latin typeface="Comic Sans MS" panose="030F0702030302020204" pitchFamily="66" charset="0"/>
            </a:endParaRPr>
          </a:p>
          <a:p>
            <a:pPr algn="ctr"/>
            <a:r>
              <a:rPr lang="en-US" sz="3600" b="1" dirty="0" err="1">
                <a:latin typeface="Comic Sans MS" panose="030F0702030302020204" pitchFamily="66" charset="0"/>
              </a:rPr>
              <a:t>Saziņa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tikai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ar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skolotāju</a:t>
            </a:r>
            <a:r>
              <a:rPr lang="en-US" sz="3600" b="1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5122" name="Picture 2" descr="Mobilais telefons GRACE A1, Prestigio, GRACEA1-RED">
            <a:extLst>
              <a:ext uri="{FF2B5EF4-FFF2-40B4-BE49-F238E27FC236}">
                <a16:creationId xmlns:a16="http://schemas.microsoft.com/office/drawing/2014/main" id="{B680A81F-2E3D-D055-8C90-8CA16E3FF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893" y="3195918"/>
            <a:ext cx="2795307" cy="279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E9EB0C8-8255-413E-5CC5-56DED280FA2A}"/>
              </a:ext>
            </a:extLst>
          </p:cNvPr>
          <p:cNvCxnSpPr/>
          <p:nvPr/>
        </p:nvCxnSpPr>
        <p:spPr>
          <a:xfrm>
            <a:off x="2133599" y="3429000"/>
            <a:ext cx="4347132" cy="2841811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4" name="Picture 4" descr="GPS pulkstenis vai telefons? Kuru pirkt skolēnam? - Skola - Māmiņu klubs">
            <a:extLst>
              <a:ext uri="{FF2B5EF4-FFF2-40B4-BE49-F238E27FC236}">
                <a16:creationId xmlns:a16="http://schemas.microsoft.com/office/drawing/2014/main" id="{856D1F60-DB08-E086-6708-F460314A0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598" y="3825984"/>
            <a:ext cx="2562227" cy="1535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359A3D9-F8AD-B864-90CD-DF97A843C303}"/>
              </a:ext>
            </a:extLst>
          </p:cNvPr>
          <p:cNvCxnSpPr/>
          <p:nvPr/>
        </p:nvCxnSpPr>
        <p:spPr>
          <a:xfrm>
            <a:off x="5864598" y="3195918"/>
            <a:ext cx="3019426" cy="257735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9207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68FF70-AAB5-14FA-C451-EB6A34713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117" y="5175371"/>
            <a:ext cx="8058150" cy="657225"/>
          </a:xfrm>
          <a:prstGeom prst="rect">
            <a:avLst/>
          </a:prstGeom>
        </p:spPr>
      </p:pic>
      <p:pic>
        <p:nvPicPr>
          <p:cNvPr id="4098" name="Picture 2" descr="e-klase - Decrypt IPA Store">
            <a:extLst>
              <a:ext uri="{FF2B5EF4-FFF2-40B4-BE49-F238E27FC236}">
                <a16:creationId xmlns:a16="http://schemas.microsoft.com/office/drawing/2014/main" id="{EBBE6315-E321-159D-69C6-B871B9991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660" y="1549644"/>
            <a:ext cx="3145448" cy="314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8FD6822-5C53-62FA-F843-B0B73CF86566}"/>
              </a:ext>
            </a:extLst>
          </p:cNvPr>
          <p:cNvSpPr txBox="1"/>
          <p:nvPr/>
        </p:nvSpPr>
        <p:spPr>
          <a:xfrm>
            <a:off x="697284" y="340008"/>
            <a:ext cx="88953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>
                <a:latin typeface="Comic Sans MS" panose="030F0702030302020204" pitchFamily="66" charset="0"/>
              </a:rPr>
              <a:t>Saziņa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ar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skolotājiem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notiks</a:t>
            </a:r>
            <a:r>
              <a:rPr lang="en-US" sz="3600" b="1" dirty="0">
                <a:latin typeface="Comic Sans MS" panose="030F0702030302020204" pitchFamily="66" charset="0"/>
              </a:rPr>
              <a:t> e – </a:t>
            </a:r>
            <a:r>
              <a:rPr lang="en-US" sz="3600" b="1" dirty="0" err="1">
                <a:latin typeface="Comic Sans MS" panose="030F0702030302020204" pitchFamily="66" charset="0"/>
              </a:rPr>
              <a:t>klasē</a:t>
            </a:r>
            <a:r>
              <a:rPr lang="en-US" sz="3600" b="1" dirty="0">
                <a:latin typeface="Comic Sans MS" panose="030F0702030302020204" pitchFamily="66" charset="0"/>
              </a:rPr>
              <a:t>.</a:t>
            </a:r>
            <a:endParaRPr lang="lv-LV" sz="36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159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28700" y="181957"/>
            <a:ext cx="8308731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Comic Sans MS" panose="030F0702030302020204" pitchFamily="66" charset="0"/>
              </a:rPr>
              <a:t>Mūsu</a:t>
            </a: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latin typeface="Comic Sans MS" panose="030F0702030302020204" pitchFamily="66" charset="0"/>
              </a:rPr>
              <a:t>skolā</a:t>
            </a: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latin typeface="Comic Sans MS" panose="030F0702030302020204" pitchFamily="66" charset="0"/>
              </a:rPr>
              <a:t>ir</a:t>
            </a: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latin typeface="Comic Sans MS" panose="030F0702030302020204" pitchFamily="66" charset="0"/>
              </a:rPr>
              <a:t>četras</a:t>
            </a: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latin typeface="Comic Sans MS" panose="030F0702030302020204" pitchFamily="66" charset="0"/>
              </a:rPr>
              <a:t>pirmās</a:t>
            </a: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latin typeface="Comic Sans MS" panose="030F0702030302020204" pitchFamily="66" charset="0"/>
              </a:rPr>
              <a:t>klases</a:t>
            </a:r>
            <a:endParaRPr lang="en-US" sz="3200" b="1" dirty="0">
              <a:latin typeface="Comic Sans MS" panose="030F0702030302020204" pitchFamily="66" charset="0"/>
            </a:endParaRPr>
          </a:p>
          <a:p>
            <a:pPr algn="ctr"/>
            <a:r>
              <a:rPr lang="en-US" sz="3200" b="1" dirty="0">
                <a:latin typeface="Comic Sans MS" panose="030F0702030302020204" pitchFamily="66" charset="0"/>
              </a:rPr>
              <a:t>A    B    C    D</a:t>
            </a:r>
          </a:p>
          <a:p>
            <a:pPr algn="ctr"/>
            <a:endParaRPr lang="en-US" sz="3200" b="1" dirty="0">
              <a:latin typeface="Comic Sans MS" panose="030F0702030302020204" pitchFamily="66" charset="0"/>
            </a:endParaRPr>
          </a:p>
          <a:p>
            <a:pPr algn="ctr"/>
            <a:r>
              <a:rPr lang="en-US" sz="3200" b="1" dirty="0" err="1">
                <a:latin typeface="Comic Sans MS" panose="030F0702030302020204" pitchFamily="66" charset="0"/>
              </a:rPr>
              <a:t>Jūsu</a:t>
            </a: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latin typeface="Comic Sans MS" panose="030F0702030302020204" pitchFamily="66" charset="0"/>
              </a:rPr>
              <a:t>bērnus</a:t>
            </a: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latin typeface="Comic Sans MS" panose="030F0702030302020204" pitchFamily="66" charset="0"/>
              </a:rPr>
              <a:t>mācīs</a:t>
            </a:r>
            <a:r>
              <a:rPr lang="en-US" sz="3200" b="1" dirty="0">
                <a:latin typeface="Comic Sans MS" panose="030F0702030302020204" pitchFamily="66" charset="0"/>
              </a:rPr>
              <a:t> 4 </a:t>
            </a:r>
            <a:r>
              <a:rPr lang="en-US" sz="3200" b="1" dirty="0" err="1">
                <a:latin typeface="Comic Sans MS" panose="030F0702030302020204" pitchFamily="66" charset="0"/>
              </a:rPr>
              <a:t>profesionālas</a:t>
            </a:r>
            <a:r>
              <a:rPr lang="en-US" sz="3200" b="1" dirty="0"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en-US" sz="3200" b="1" dirty="0">
                <a:latin typeface="Comic Sans MS" panose="030F0702030302020204" pitchFamily="66" charset="0"/>
              </a:rPr>
              <a:t>un </a:t>
            </a:r>
            <a:r>
              <a:rPr lang="en-US" sz="3200" b="1" dirty="0" err="1">
                <a:latin typeface="Comic Sans MS" panose="030F0702030302020204" pitchFamily="66" charset="0"/>
              </a:rPr>
              <a:t>pieredzējušas</a:t>
            </a: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latin typeface="Comic Sans MS" panose="030F0702030302020204" pitchFamily="66" charset="0"/>
              </a:rPr>
              <a:t>skolotājas</a:t>
            </a:r>
            <a:endParaRPr lang="en-US" sz="3200" b="1" dirty="0">
              <a:latin typeface="Comic Sans MS" panose="030F0702030302020204" pitchFamily="66" charset="0"/>
            </a:endParaRPr>
          </a:p>
          <a:p>
            <a:pPr algn="ctr"/>
            <a:r>
              <a:rPr lang="en-US" sz="3200" b="1" dirty="0">
                <a:latin typeface="Comic Sans MS" panose="030F0702030302020204" pitchFamily="66" charset="0"/>
              </a:rPr>
              <a:t>Inguna, Lana, Ligita, </a:t>
            </a:r>
            <a:r>
              <a:rPr lang="en-US" sz="3200" b="1" dirty="0" err="1">
                <a:latin typeface="Comic Sans MS" panose="030F0702030302020204" pitchFamily="66" charset="0"/>
              </a:rPr>
              <a:t>Raivita</a:t>
            </a:r>
            <a:r>
              <a:rPr lang="en-US" sz="3200" b="1" dirty="0">
                <a:latin typeface="Comic Sans MS" panose="030F0702030302020204" pitchFamily="66" charset="0"/>
              </a:rPr>
              <a:t>.</a:t>
            </a:r>
          </a:p>
          <a:p>
            <a:pPr algn="ctr"/>
            <a:endParaRPr lang="en-US" sz="3200" b="1" dirty="0">
              <a:latin typeface="Comic Sans MS" panose="030F0702030302020204" pitchFamily="66" charset="0"/>
            </a:endParaRPr>
          </a:p>
          <a:p>
            <a:pPr algn="ctr"/>
            <a:r>
              <a:rPr lang="en-US" sz="3200" b="1" dirty="0" err="1">
                <a:latin typeface="Comic Sans MS" panose="030F0702030302020204" pitchFamily="66" charset="0"/>
              </a:rPr>
              <a:t>Katrā</a:t>
            </a: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latin typeface="Comic Sans MS" panose="030F0702030302020204" pitchFamily="66" charset="0"/>
              </a:rPr>
              <a:t>klasē</a:t>
            </a: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latin typeface="Comic Sans MS" panose="030F0702030302020204" pitchFamily="66" charset="0"/>
              </a:rPr>
              <a:t>tiek</a:t>
            </a: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latin typeface="Comic Sans MS" panose="030F0702030302020204" pitchFamily="66" charset="0"/>
              </a:rPr>
              <a:t>uzņemti</a:t>
            </a: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28</a:t>
            </a: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latin typeface="Comic Sans MS" panose="030F0702030302020204" pitchFamily="66" charset="0"/>
              </a:rPr>
              <a:t>skolēni</a:t>
            </a:r>
            <a:r>
              <a:rPr lang="en-US" sz="3200" b="1" dirty="0"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en-US" sz="3200" b="1" dirty="0">
                <a:latin typeface="Comic Sans MS" panose="030F0702030302020204" pitchFamily="66" charset="0"/>
              </a:rPr>
              <a:t>(</a:t>
            </a:r>
            <a:r>
              <a:rPr lang="en-US" sz="3200" b="1" dirty="0" err="1">
                <a:latin typeface="Comic Sans MS" panose="030F0702030302020204" pitchFamily="66" charset="0"/>
              </a:rPr>
              <a:t>nosaka</a:t>
            </a: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latin typeface="Comic Sans MS" panose="030F0702030302020204" pitchFamily="66" charset="0"/>
              </a:rPr>
              <a:t>telpas</a:t>
            </a: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latin typeface="Comic Sans MS" panose="030F0702030302020204" pitchFamily="66" charset="0"/>
              </a:rPr>
              <a:t>lielums</a:t>
            </a:r>
            <a:r>
              <a:rPr lang="en-US" sz="3200" b="1" dirty="0">
                <a:latin typeface="Comic Sans MS" panose="030F0702030302020204" pitchFamily="66" charset="0"/>
              </a:rPr>
              <a:t> – 2 m² </a:t>
            </a:r>
            <a:r>
              <a:rPr lang="en-US" sz="3200" b="1" dirty="0" err="1">
                <a:latin typeface="Comic Sans MS" panose="030F0702030302020204" pitchFamily="66" charset="0"/>
              </a:rPr>
              <a:t>uz</a:t>
            </a: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latin typeface="Comic Sans MS" panose="030F0702030302020204" pitchFamily="66" charset="0"/>
              </a:rPr>
              <a:t>skolēnu</a:t>
            </a:r>
            <a:r>
              <a:rPr lang="en-US" sz="3200" b="1" dirty="0">
                <a:latin typeface="Comic Sans MS" panose="030F0702030302020204" pitchFamily="66" charset="0"/>
              </a:rPr>
              <a:t>).</a:t>
            </a:r>
          </a:p>
          <a:p>
            <a:pPr algn="ctr"/>
            <a:endParaRPr lang="en-US" sz="3200" b="1" dirty="0">
              <a:latin typeface="Comic Sans MS" panose="030F0702030302020204" pitchFamily="66" charset="0"/>
            </a:endParaRPr>
          </a:p>
          <a:p>
            <a:pPr algn="ctr"/>
            <a:r>
              <a:rPr lang="en-US" sz="3200" b="1" dirty="0" err="1">
                <a:latin typeface="Comic Sans MS" panose="030F0702030302020204" pitchFamily="66" charset="0"/>
              </a:rPr>
              <a:t>Kopumā</a:t>
            </a: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latin typeface="Comic Sans MS" panose="030F0702030302020204" pitchFamily="66" charset="0"/>
              </a:rPr>
              <a:t>bija</a:t>
            </a: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latin typeface="Comic Sans MS" panose="030F0702030302020204" pitchFamily="66" charset="0"/>
              </a:rPr>
              <a:t>pieteikti</a:t>
            </a:r>
            <a:r>
              <a:rPr lang="en-US" sz="3200" b="1" dirty="0">
                <a:latin typeface="Comic Sans MS" panose="030F0702030302020204" pitchFamily="66" charset="0"/>
              </a:rPr>
              <a:t> 251 </a:t>
            </a:r>
            <a:r>
              <a:rPr lang="en-US" sz="3200" b="1">
                <a:latin typeface="Comic Sans MS" panose="030F0702030302020204" pitchFamily="66" charset="0"/>
              </a:rPr>
              <a:t>bērns </a:t>
            </a:r>
            <a:r>
              <a:rPr lang="en-US" sz="3200" b="1" dirty="0" err="1">
                <a:latin typeface="Comic Sans MS" panose="030F0702030302020204" pitchFamily="66" charset="0"/>
              </a:rPr>
              <a:t>uz</a:t>
            </a:r>
            <a:r>
              <a:rPr lang="en-US" sz="3200" b="1" dirty="0">
                <a:latin typeface="Comic Sans MS" panose="030F0702030302020204" pitchFamily="66" charset="0"/>
              </a:rPr>
              <a:t> 112 </a:t>
            </a:r>
            <a:r>
              <a:rPr lang="en-US" sz="3200" b="1" dirty="0" err="1">
                <a:latin typeface="Comic Sans MS" panose="030F0702030302020204" pitchFamily="66" charset="0"/>
              </a:rPr>
              <a:t>vietām</a:t>
            </a:r>
            <a:r>
              <a:rPr lang="en-US" sz="3200" b="1" dirty="0">
                <a:latin typeface="Comic Sans MS" panose="030F0702030302020204" pitchFamily="66" charset="0"/>
              </a:rPr>
              <a:t>.</a:t>
            </a:r>
            <a:endParaRPr lang="lv-LV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1037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98617" y="152245"/>
            <a:ext cx="9593460" cy="618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>
                <a:latin typeface="Comic Sans MS" panose="030F0702030302020204" pitchFamily="66" charset="0"/>
              </a:rPr>
              <a:t>Dokumenti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jānokārto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skolas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lietvedībā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līdz</a:t>
            </a:r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1.septembrim.</a:t>
            </a:r>
            <a:endParaRPr lang="en-US" sz="3600" b="1" dirty="0">
              <a:latin typeface="Comic Sans MS" panose="030F0702030302020204" pitchFamily="66" charset="0"/>
            </a:endParaRPr>
          </a:p>
          <a:p>
            <a:pPr algn="ctr"/>
            <a:endParaRPr lang="en-US" sz="3600" b="1" dirty="0">
              <a:latin typeface="Comic Sans MS" panose="030F0702030302020204" pitchFamily="66" charset="0"/>
            </a:endParaRPr>
          </a:p>
          <a:p>
            <a:pPr algn="just"/>
            <a:r>
              <a:rPr lang="en-US" sz="3600" b="1" dirty="0" err="1">
                <a:latin typeface="Comic Sans MS" panose="030F0702030302020204" pitchFamily="66" charset="0"/>
              </a:rPr>
              <a:t>jūnijā</a:t>
            </a:r>
            <a:r>
              <a:rPr lang="en-US" sz="3600" b="1" dirty="0">
                <a:latin typeface="Comic Sans MS" panose="030F0702030302020204" pitchFamily="66" charset="0"/>
              </a:rPr>
              <a:t> 9.00 – 13.00</a:t>
            </a:r>
          </a:p>
          <a:p>
            <a:pPr algn="just"/>
            <a:endParaRPr lang="en-US" sz="3600" b="1" dirty="0">
              <a:latin typeface="Comic Sans MS" panose="030F0702030302020204" pitchFamily="66" charset="0"/>
            </a:endParaRPr>
          </a:p>
          <a:p>
            <a:pPr algn="just"/>
            <a:r>
              <a:rPr lang="en-US" sz="3600" b="1" dirty="0" err="1">
                <a:latin typeface="Comic Sans MS" panose="030F0702030302020204" pitchFamily="66" charset="0"/>
              </a:rPr>
              <a:t>jūlijā</a:t>
            </a:r>
            <a:r>
              <a:rPr lang="en-US" sz="3600" b="1" dirty="0">
                <a:latin typeface="Comic Sans MS" panose="030F0702030302020204" pitchFamily="66" charset="0"/>
              </a:rPr>
              <a:t> 9.00 – 13.00</a:t>
            </a:r>
          </a:p>
          <a:p>
            <a:pPr algn="ctr"/>
            <a:endParaRPr lang="en-US" sz="3600" b="1" dirty="0">
              <a:latin typeface="Comic Sans MS" panose="030F0702030302020204" pitchFamily="66" charset="0"/>
            </a:endParaRPr>
          </a:p>
          <a:p>
            <a:r>
              <a:rPr lang="en-US" sz="3600" b="1" dirty="0" err="1">
                <a:latin typeface="Comic Sans MS" panose="030F0702030302020204" pitchFamily="66" charset="0"/>
              </a:rPr>
              <a:t>augustā</a:t>
            </a:r>
            <a:r>
              <a:rPr lang="en-US" sz="3600" b="1" dirty="0">
                <a:latin typeface="Comic Sans MS" panose="030F0702030302020204" pitchFamily="66" charset="0"/>
              </a:rPr>
              <a:t> 9.00 – 13.00</a:t>
            </a:r>
          </a:p>
          <a:p>
            <a:pPr algn="ctr"/>
            <a:endParaRPr lang="en-US" sz="3600" b="1" dirty="0">
              <a:latin typeface="Comic Sans MS" panose="030F0702030302020204" pitchFamily="66" charset="0"/>
            </a:endParaRPr>
          </a:p>
          <a:p>
            <a:pPr algn="ctr"/>
            <a:r>
              <a:rPr lang="en-US" sz="3600" b="1" i="1" dirty="0" err="1">
                <a:latin typeface="Comic Sans MS" panose="030F0702030302020204" pitchFamily="66" charset="0"/>
              </a:rPr>
              <a:t>Atsevišķos</a:t>
            </a:r>
            <a:r>
              <a:rPr lang="en-US" sz="3600" b="1" i="1" dirty="0">
                <a:latin typeface="Comic Sans MS" panose="030F0702030302020204" pitchFamily="66" charset="0"/>
              </a:rPr>
              <a:t> </a:t>
            </a:r>
            <a:r>
              <a:rPr lang="en-US" sz="3600" b="1" i="1" dirty="0" err="1">
                <a:latin typeface="Comic Sans MS" panose="030F0702030302020204" pitchFamily="66" charset="0"/>
              </a:rPr>
              <a:t>gadījumos</a:t>
            </a:r>
            <a:r>
              <a:rPr lang="en-US" sz="3600" b="1" i="1" dirty="0">
                <a:latin typeface="Comic Sans MS" panose="030F0702030302020204" pitchFamily="66" charset="0"/>
              </a:rPr>
              <a:t> </a:t>
            </a:r>
            <a:r>
              <a:rPr lang="en-US" sz="3600" b="1" i="1" dirty="0" err="1">
                <a:latin typeface="Comic Sans MS" panose="030F0702030302020204" pitchFamily="66" charset="0"/>
              </a:rPr>
              <a:t>med.dok</a:t>
            </a:r>
            <a:r>
              <a:rPr lang="en-US" sz="3600" b="1" i="1" dirty="0">
                <a:latin typeface="Comic Sans MS" panose="030F0702030302020204" pitchFamily="66" charset="0"/>
              </a:rPr>
              <a:t>.</a:t>
            </a:r>
          </a:p>
          <a:p>
            <a:pPr algn="ctr"/>
            <a:r>
              <a:rPr lang="en-US" sz="3600" b="1" i="1" dirty="0" err="1">
                <a:latin typeface="Comic Sans MS" panose="030F0702030302020204" pitchFamily="66" charset="0"/>
              </a:rPr>
              <a:t>vēl</a:t>
            </a:r>
            <a:r>
              <a:rPr lang="en-US" sz="3600" b="1" i="1" dirty="0">
                <a:latin typeface="Comic Sans MS" panose="030F0702030302020204" pitchFamily="66" charset="0"/>
              </a:rPr>
              <a:t> </a:t>
            </a:r>
            <a:r>
              <a:rPr lang="en-US" sz="3600" b="1" i="1" dirty="0" err="1">
                <a:latin typeface="Comic Sans MS" panose="030F0702030302020204" pitchFamily="66" charset="0"/>
              </a:rPr>
              <a:t>septembrī</a:t>
            </a:r>
            <a:r>
              <a:rPr lang="en-US" sz="3600" b="1" i="1" dirty="0">
                <a:latin typeface="Comic Sans MS" panose="030F0702030302020204" pitchFamily="66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0220147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7350" y="662816"/>
            <a:ext cx="923522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lv-LV" sz="2800" b="1" dirty="0">
                <a:latin typeface="Comic Sans MS" panose="030F0702030302020204" pitchFamily="66" charset="0"/>
              </a:rPr>
              <a:t>Tiekamies septembrī </a:t>
            </a:r>
            <a:r>
              <a:rPr lang="en-US" sz="2800" b="1" dirty="0">
                <a:latin typeface="Comic Sans MS" panose="030F0702030302020204" pitchFamily="66" charset="0"/>
              </a:rPr>
              <a:t>pie </a:t>
            </a:r>
            <a:r>
              <a:rPr lang="en-US" sz="2800" b="1" dirty="0" err="1">
                <a:latin typeface="Comic Sans MS" panose="030F0702030302020204" pitchFamily="66" charset="0"/>
              </a:rPr>
              <a:t>skolas</a:t>
            </a:r>
            <a:r>
              <a:rPr lang="lv-LV" sz="2800" b="1" dirty="0">
                <a:latin typeface="Comic Sans MS" panose="030F0702030302020204" pitchFamily="66" charset="0"/>
              </a:rPr>
              <a:t>!</a:t>
            </a:r>
          </a:p>
          <a:p>
            <a:pPr algn="just"/>
            <a:r>
              <a:rPr lang="lv-LV" sz="2800" b="1" dirty="0">
                <a:latin typeface="Comic Sans MS" panose="030F0702030302020204" pitchFamily="66" charset="0"/>
              </a:rPr>
              <a:t>Mūsu skolā vecāki vienmēr tiek gaidīti uz sadarbību!</a:t>
            </a:r>
          </a:p>
          <a:p>
            <a:pPr algn="ctr"/>
            <a:endParaRPr lang="lv-LV" sz="2800" b="1" dirty="0">
              <a:latin typeface="Comic Sans MS" panose="030F0702030302020204" pitchFamily="66" charset="0"/>
            </a:endParaRPr>
          </a:p>
          <a:p>
            <a:pPr algn="ctr"/>
            <a:endParaRPr lang="lv-LV" sz="2800" b="1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 descr="Attēlu rezultāti vaicājumam “84 vidusskola”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5753" y="1937239"/>
            <a:ext cx="9164973" cy="34368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3511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04195" y="2397487"/>
            <a:ext cx="775725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lv-LV" sz="3200" b="1" dirty="0">
                <a:latin typeface="Comic Sans MS" panose="030F0702030302020204" pitchFamily="66" charset="0"/>
              </a:rPr>
              <a:t>Pirmās klases skolēnam būs vajadzīgs:</a:t>
            </a:r>
          </a:p>
          <a:p>
            <a:pPr algn="ctr"/>
            <a:endParaRPr lang="lv-LV" sz="3200" b="1" dirty="0">
              <a:latin typeface="Comic Sans MS" panose="030F0702030302020204" pitchFamily="66" charset="0"/>
            </a:endParaRPr>
          </a:p>
          <a:p>
            <a:pPr algn="ctr"/>
            <a:endParaRPr lang="lv-LV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511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Attēlu rezultāti vaicājumam “ābece raka”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8399" y="1834163"/>
            <a:ext cx="1704626" cy="234713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18399" y="229642"/>
            <a:ext cx="724589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lv-LV" sz="3200" dirty="0">
                <a:latin typeface="Comic Sans MS" panose="030F0702030302020204" pitchFamily="66" charset="0"/>
              </a:rPr>
              <a:t>Mācību grāmatas un darba burtnīcas </a:t>
            </a:r>
          </a:p>
          <a:p>
            <a:pPr algn="just"/>
            <a:r>
              <a:rPr lang="lv-LV" sz="3200" dirty="0">
                <a:latin typeface="Comic Sans MS" panose="030F0702030302020204" pitchFamily="66" charset="0"/>
              </a:rPr>
              <a:t>nodrošina skolā :</a:t>
            </a:r>
          </a:p>
        </p:txBody>
      </p:sp>
      <p:pic>
        <p:nvPicPr>
          <p:cNvPr id="2056" name="Picture 8" descr="Attēlu rezultāti vaicājumam “mūzika 1.klasei”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396" y="4436776"/>
            <a:ext cx="1158761" cy="143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Attēlu rezultāti vaicājumam “family and friends 1”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117" y="1905868"/>
            <a:ext cx="2322652" cy="2322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0" name="Picture 2" descr="AttÄlu rezultÄti vaicÄjumam âfamily and friend workbookâ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0795" y="1920316"/>
            <a:ext cx="1840720" cy="2312894"/>
          </a:xfrm>
          <a:prstGeom prst="rect">
            <a:avLst/>
          </a:prstGeom>
          <a:noFill/>
        </p:spPr>
      </p:pic>
      <p:pic>
        <p:nvPicPr>
          <p:cNvPr id="1026" name="Picture 2" descr="Lielvārds">
            <a:extLst>
              <a:ext uri="{FF2B5EF4-FFF2-40B4-BE49-F238E27FC236}">
                <a16:creationId xmlns:a16="http://schemas.microsoft.com/office/drawing/2014/main" id="{9C88EF97-F6A5-4879-8A02-5951166030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99" y="4169969"/>
            <a:ext cx="1810109" cy="243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ielvārds">
            <a:extLst>
              <a:ext uri="{FF2B5EF4-FFF2-40B4-BE49-F238E27FC236}">
                <a16:creationId xmlns:a16="http://schemas.microsoft.com/office/drawing/2014/main" id="{696F2D16-6412-3532-61DD-24CB8FC3EB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207" y="1684870"/>
            <a:ext cx="1964249" cy="2645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EE505A5-DEBA-400F-0C24-6C77C5C8EC27}"/>
              </a:ext>
            </a:extLst>
          </p:cNvPr>
          <p:cNvSpPr txBox="1"/>
          <p:nvPr/>
        </p:nvSpPr>
        <p:spPr>
          <a:xfrm>
            <a:off x="4053311" y="5975960"/>
            <a:ext cx="71497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lv-LV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Mācību grāmatas </a:t>
            </a:r>
            <a:r>
              <a:rPr lang="en-US" sz="32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obligāti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jāapvāko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!</a:t>
            </a:r>
            <a:endParaRPr lang="lv-LV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2E695E-B7B7-4DC6-DBB4-E0C6D4D878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24340" y="849809"/>
            <a:ext cx="8134350" cy="847725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pic>
        <p:nvPicPr>
          <p:cNvPr id="4" name="Picture 2" descr="Lielvārds">
            <a:extLst>
              <a:ext uri="{FF2B5EF4-FFF2-40B4-BE49-F238E27FC236}">
                <a16:creationId xmlns:a16="http://schemas.microsoft.com/office/drawing/2014/main" id="{B1A6123B-1D9E-B7BE-0B8A-BB53DA510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465" y="4163455"/>
            <a:ext cx="1855069" cy="2498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3511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83572" y="501452"/>
            <a:ext cx="30219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lv-LV" sz="3600" b="1" dirty="0">
                <a:latin typeface="Comic Sans MS" panose="030F0702030302020204" pitchFamily="66" charset="0"/>
              </a:rPr>
              <a:t>Mugursoma. </a:t>
            </a:r>
          </a:p>
          <a:p>
            <a:pPr algn="ctr"/>
            <a:endParaRPr lang="lv-LV" sz="3600" b="1" dirty="0">
              <a:latin typeface="Comic Sans MS" panose="030F0702030302020204" pitchFamily="66" charset="0"/>
            </a:endParaRPr>
          </a:p>
        </p:txBody>
      </p:sp>
      <p:pic>
        <p:nvPicPr>
          <p:cNvPr id="24580" name="Picture 4" descr="Attēlu rezultāti vaicājumam “skolēnu somas”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804" y="1101616"/>
            <a:ext cx="7361331" cy="429125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95332" y="4438766"/>
            <a:ext cx="845135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lv-LV" sz="2800" dirty="0">
                <a:latin typeface="Comic Sans MS" panose="030F0702030302020204" pitchFamily="66" charset="0"/>
              </a:rPr>
              <a:t>Kopā ar mācību līdzekļiem ne smagāka par 4,5 kg. </a:t>
            </a:r>
          </a:p>
          <a:p>
            <a:pPr algn="ctr"/>
            <a:endParaRPr lang="lv-LV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511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86404" y="501452"/>
            <a:ext cx="34163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lv-LV" sz="3600" b="1" dirty="0">
                <a:latin typeface="Comic Sans MS" panose="030F0702030302020204" pitchFamily="66" charset="0"/>
              </a:rPr>
              <a:t>Maiņas apavi. </a:t>
            </a:r>
          </a:p>
          <a:p>
            <a:pPr algn="ctr"/>
            <a:endParaRPr lang="lv-LV" sz="3600" b="1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3775" y="4814047"/>
            <a:ext cx="571021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lv-LV" sz="2800" dirty="0">
                <a:latin typeface="Comic Sans MS" panose="030F0702030302020204" pitchFamily="66" charset="0"/>
              </a:rPr>
              <a:t>“Elpojoši” un vēlams ar gaišu zoli. </a:t>
            </a:r>
          </a:p>
          <a:p>
            <a:pPr algn="ctr"/>
            <a:endParaRPr lang="lv-LV" sz="2800" dirty="0">
              <a:latin typeface="Comic Sans MS" panose="030F0702030302020204" pitchFamily="66" charset="0"/>
            </a:endParaRPr>
          </a:p>
        </p:txBody>
      </p:sp>
      <p:pic>
        <p:nvPicPr>
          <p:cNvPr id="26626" name="Picture 2" descr="Attēlu rezultāti vaicājumam “sandales bērniem”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5930" y="1177679"/>
            <a:ext cx="4935070" cy="36363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3511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60842" y="501452"/>
            <a:ext cx="16674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lv-LV" sz="3600" b="1" dirty="0">
                <a:latin typeface="Comic Sans MS" panose="030F0702030302020204" pitchFamily="66" charset="0"/>
              </a:rPr>
              <a:t>Penālis</a:t>
            </a:r>
          </a:p>
          <a:p>
            <a:pPr algn="ctr"/>
            <a:endParaRPr lang="lv-LV" sz="3600" b="1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248" y="4248278"/>
            <a:ext cx="965681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lv-LV" sz="2800" dirty="0">
                <a:latin typeface="Comic Sans MS" panose="030F0702030302020204" pitchFamily="66" charset="0"/>
              </a:rPr>
              <a:t>Zila lodīšu pildspalva, parastais zīmulis,</a:t>
            </a:r>
          </a:p>
          <a:p>
            <a:pPr algn="just"/>
            <a:r>
              <a:rPr lang="lv-LV" sz="2800" dirty="0">
                <a:latin typeface="Comic Sans MS" panose="030F0702030302020204" pitchFamily="66" charset="0"/>
              </a:rPr>
              <a:t>krāsainie zīmuļi (dz.,s., z., z.,b.,m.), </a:t>
            </a:r>
          </a:p>
          <a:p>
            <a:pPr algn="just"/>
            <a:r>
              <a:rPr lang="lv-LV" sz="2800" dirty="0">
                <a:latin typeface="Comic Sans MS" panose="030F0702030302020204" pitchFamily="66" charset="0"/>
              </a:rPr>
              <a:t>dzēšgumija, </a:t>
            </a:r>
            <a:r>
              <a:rPr lang="en-US" sz="2800" dirty="0" err="1">
                <a:latin typeface="Comic Sans MS" panose="030F0702030302020204" pitchFamily="66" charset="0"/>
              </a:rPr>
              <a:t>šķēres</a:t>
            </a:r>
            <a:r>
              <a:rPr lang="lv-LV" sz="2800" dirty="0">
                <a:latin typeface="Comic Sans MS" panose="030F0702030302020204" pitchFamily="66" charset="0"/>
              </a:rPr>
              <a:t>, līmes zīmulis, lineāls</a:t>
            </a:r>
            <a:r>
              <a:rPr lang="en-US" sz="2800" dirty="0">
                <a:latin typeface="Comic Sans MS" panose="030F0702030302020204" pitchFamily="66" charset="0"/>
              </a:rPr>
              <a:t> 15 cm un 30 cm</a:t>
            </a:r>
            <a:r>
              <a:rPr lang="lv-LV" sz="2800" dirty="0">
                <a:latin typeface="Comic Sans MS" panose="030F0702030302020204" pitchFamily="66" charset="0"/>
              </a:rPr>
              <a:t>.</a:t>
            </a:r>
          </a:p>
          <a:p>
            <a:pPr algn="ctr"/>
            <a:endParaRPr lang="lv-LV" sz="2800" dirty="0">
              <a:latin typeface="Comic Sans MS" panose="030F0702030302020204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6557" y="1101617"/>
            <a:ext cx="6005503" cy="2942846"/>
          </a:xfrm>
          <a:prstGeom prst="rect">
            <a:avLst/>
          </a:prstGeom>
        </p:spPr>
      </p:pic>
      <p:pic>
        <p:nvPicPr>
          <p:cNvPr id="1026" name="Picture 2" descr="Penālis-kosmētikas maks 21x6cm tikai 2.17 EUR | Penāļi - Centrum.lv">
            <a:extLst>
              <a:ext uri="{FF2B5EF4-FFF2-40B4-BE49-F238E27FC236}">
                <a16:creationId xmlns:a16="http://schemas.microsoft.com/office/drawing/2014/main" id="{FC36CD75-38DE-78B7-C5EB-A92989C3B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128" y="1701781"/>
            <a:ext cx="2039816" cy="2039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7DA0B54-5EBB-9AD9-73A9-1020536B351D}"/>
              </a:ext>
            </a:extLst>
          </p:cNvPr>
          <p:cNvSpPr txBox="1"/>
          <p:nvPr/>
        </p:nvSpPr>
        <p:spPr>
          <a:xfrm>
            <a:off x="8244695" y="1101616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?</a:t>
            </a:r>
            <a:endParaRPr lang="lv-LV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511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8508218-CD22-487E-AC95-7A122E277889}"/>
              </a:ext>
            </a:extLst>
          </p:cNvPr>
          <p:cNvSpPr txBox="1"/>
          <p:nvPr/>
        </p:nvSpPr>
        <p:spPr>
          <a:xfrm>
            <a:off x="440115" y="455524"/>
            <a:ext cx="932150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>
              <a:tabLst>
                <a:tab pos="914400" algn="l"/>
              </a:tabLst>
            </a:pP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Skolēnam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jābūt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labai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zilās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tintes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pildspalvai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lvl="1" algn="just">
              <a:tabLst>
                <a:tab pos="914400" algn="l"/>
              </a:tabLst>
            </a:pP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1" algn="ctr">
              <a:tabLst>
                <a:tab pos="914400" algn="l"/>
              </a:tabLs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Tai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jābūt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praktiskai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un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labai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priekš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rokas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attīstības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nevis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rotaļlietai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lv-LV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 descr="Lodīšu pildspalva Pilot SuperGrip - Skizze">
            <a:extLst>
              <a:ext uri="{FF2B5EF4-FFF2-40B4-BE49-F238E27FC236}">
                <a16:creationId xmlns:a16="http://schemas.microsoft.com/office/drawing/2014/main" id="{8053A1D7-EC46-4325-9E76-B346E56B7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888272"/>
            <a:ext cx="3601916" cy="270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ērnu pildspalva ar piekariņu PJ-1139 | Vincento.lv">
            <a:extLst>
              <a:ext uri="{FF2B5EF4-FFF2-40B4-BE49-F238E27FC236}">
                <a16:creationId xmlns:a16="http://schemas.microsoft.com/office/drawing/2014/main" id="{0A518304-3935-4676-83CD-96A1C5C1A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4156" y="3064571"/>
            <a:ext cx="2946644" cy="2870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6E64245-3F9E-4984-AA02-FD2859E2B999}"/>
              </a:ext>
            </a:extLst>
          </p:cNvPr>
          <p:cNvCxnSpPr/>
          <p:nvPr/>
        </p:nvCxnSpPr>
        <p:spPr>
          <a:xfrm flipH="1">
            <a:off x="7493205" y="1804595"/>
            <a:ext cx="2268416" cy="4868789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09627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647</TotalTime>
  <Words>626</Words>
  <Application>Microsoft Office PowerPoint</Application>
  <PresentationFormat>Widescreen</PresentationFormat>
  <Paragraphs>146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Arial</vt:lpstr>
      <vt:lpstr>Comic Sans MS</vt:lpstr>
      <vt:lpstr>Times New Roman</vt:lpstr>
      <vt:lpstr>Trebuchet MS</vt:lpstr>
      <vt:lpstr>Wingdings 3</vt:lpstr>
      <vt:lpstr>Facet</vt:lpstr>
      <vt:lpstr>1.klase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1.klase</dc:title>
  <dc:creator>Ilva Pakalne</dc:creator>
  <cp:lastModifiedBy>Ilva Pakalne</cp:lastModifiedBy>
  <cp:revision>48</cp:revision>
  <dcterms:created xsi:type="dcterms:W3CDTF">2017-06-07T09:40:35Z</dcterms:created>
  <dcterms:modified xsi:type="dcterms:W3CDTF">2026-08-21T07:25:53Z</dcterms:modified>
</cp:coreProperties>
</file>